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8"/>
  </p:notesMasterIdLst>
  <p:sldIdLst>
    <p:sldId id="337" r:id="rId2"/>
    <p:sldId id="433" r:id="rId3"/>
    <p:sldId id="432" r:id="rId4"/>
    <p:sldId id="434" r:id="rId5"/>
    <p:sldId id="435" r:id="rId6"/>
    <p:sldId id="436" r:id="rId7"/>
    <p:sldId id="437" r:id="rId8"/>
    <p:sldId id="438" r:id="rId9"/>
    <p:sldId id="439" r:id="rId10"/>
    <p:sldId id="440" r:id="rId11"/>
    <p:sldId id="441" r:id="rId12"/>
    <p:sldId id="442" r:id="rId13"/>
    <p:sldId id="443" r:id="rId14"/>
    <p:sldId id="444" r:id="rId15"/>
    <p:sldId id="445" r:id="rId16"/>
    <p:sldId id="447" r:id="rId17"/>
    <p:sldId id="446" r:id="rId18"/>
    <p:sldId id="449" r:id="rId19"/>
    <p:sldId id="448" r:id="rId20"/>
    <p:sldId id="451" r:id="rId21"/>
    <p:sldId id="452" r:id="rId22"/>
    <p:sldId id="453" r:id="rId23"/>
    <p:sldId id="454" r:id="rId24"/>
    <p:sldId id="450" r:id="rId25"/>
    <p:sldId id="455" r:id="rId26"/>
    <p:sldId id="456" r:id="rId27"/>
    <p:sldId id="457" r:id="rId28"/>
    <p:sldId id="458" r:id="rId29"/>
    <p:sldId id="459" r:id="rId30"/>
    <p:sldId id="460" r:id="rId31"/>
    <p:sldId id="461" r:id="rId32"/>
    <p:sldId id="462" r:id="rId33"/>
    <p:sldId id="463" r:id="rId34"/>
    <p:sldId id="464" r:id="rId35"/>
    <p:sldId id="465" r:id="rId36"/>
    <p:sldId id="466" r:id="rId37"/>
    <p:sldId id="467" r:id="rId38"/>
    <p:sldId id="468" r:id="rId39"/>
    <p:sldId id="469" r:id="rId40"/>
    <p:sldId id="470" r:id="rId41"/>
    <p:sldId id="471" r:id="rId42"/>
    <p:sldId id="472" r:id="rId43"/>
    <p:sldId id="473" r:id="rId44"/>
    <p:sldId id="474" r:id="rId45"/>
    <p:sldId id="475" r:id="rId46"/>
    <p:sldId id="477" r:id="rId47"/>
    <p:sldId id="476" r:id="rId48"/>
    <p:sldId id="478" r:id="rId49"/>
    <p:sldId id="479" r:id="rId50"/>
    <p:sldId id="485" r:id="rId51"/>
    <p:sldId id="486" r:id="rId52"/>
    <p:sldId id="480" r:id="rId53"/>
    <p:sldId id="481" r:id="rId54"/>
    <p:sldId id="482" r:id="rId55"/>
    <p:sldId id="483" r:id="rId56"/>
    <p:sldId id="484" r:id="rId5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C3E8"/>
    <a:srgbClr val="EA3F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4" autoAdjust="0"/>
    <p:restoredTop sz="92730" autoAdjust="0"/>
  </p:normalViewPr>
  <p:slideViewPr>
    <p:cSldViewPr>
      <p:cViewPr varScale="1">
        <p:scale>
          <a:sx n="84" d="100"/>
          <a:sy n="84" d="100"/>
        </p:scale>
        <p:origin x="816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5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9BA1A87E-813F-AF0F-041D-CE232B7A18C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90A33BCA-FF2B-904A-6ACB-421B4697E71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864C4CF4-219F-4C78-A5BA-B2F154A2CDD2}" type="datetimeFigureOut">
              <a:rPr lang="en-US"/>
              <a:pPr>
                <a:defRPr/>
              </a:pPr>
              <a:t>2/3/2026</a:t>
            </a:fld>
            <a:endParaRPr lang="en-US"/>
          </a:p>
        </p:txBody>
      </p:sp>
      <p:sp>
        <p:nvSpPr>
          <p:cNvPr id="19460" name="Rectangle 4">
            <a:extLst>
              <a:ext uri="{FF2B5EF4-FFF2-40B4-BE49-F238E27FC236}">
                <a16:creationId xmlns:a16="http://schemas.microsoft.com/office/drawing/2014/main" id="{E6881BB2-A257-BEB2-B237-5C60E2FE8C7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3" name="Rectangle 5">
            <a:extLst>
              <a:ext uri="{FF2B5EF4-FFF2-40B4-BE49-F238E27FC236}">
                <a16:creationId xmlns:a16="http://schemas.microsoft.com/office/drawing/2014/main" id="{84E1F9B0-0E05-EEE3-8B09-3292F5E58FD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8134" name="Rectangle 6">
            <a:extLst>
              <a:ext uri="{FF2B5EF4-FFF2-40B4-BE49-F238E27FC236}">
                <a16:creationId xmlns:a16="http://schemas.microsoft.com/office/drawing/2014/main" id="{FD94DB07-1FBF-48D8-BE9B-EAD1CA85602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35" name="Rectangle 7">
            <a:extLst>
              <a:ext uri="{FF2B5EF4-FFF2-40B4-BE49-F238E27FC236}">
                <a16:creationId xmlns:a16="http://schemas.microsoft.com/office/drawing/2014/main" id="{B2D67A9F-79F1-685B-B7CE-85E68E027A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82BB320-F13B-41AF-BB84-306DCE9224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44FFA8F6-8FBE-2312-B2D6-012FDBF058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60994F52-302D-250C-116C-52081CB94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B92E2681-B4AB-B23F-9CED-5892333F86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9A8604D-9FA4-4914-BD57-93266632D9AF}" type="slidenum">
              <a:rPr lang="en-US" altLang="en-US" smtClean="0">
                <a:latin typeface="Calibri" panose="020F0502020204030204" pitchFamily="34" charset="0"/>
              </a:rPr>
              <a:pPr/>
              <a:t>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2BB320-F13B-41AF-BB84-306DCE92248C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0945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210E9-01D5-7472-677A-3B0AA2AD0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D2DDE-7A51-A1A8-5C34-99C6FAA2B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D8106-2EFE-B03C-0DCC-E1803F83D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F5451D-6138-4BA6-B687-6C9F908488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1832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9C7B9-97C1-73C5-069B-8304F71A5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4205D-B0EA-B535-1BCB-C052B27F3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810C2-A27B-66A7-0574-10C225192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9212A-F0D7-4AFF-A386-0ACFB0AAC5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8412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9E6BE-7F7F-94ED-1232-D89436CBC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733A2-CB01-A6CE-B5D3-DB2ECAFBB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21FBA-0C17-A4B8-E194-E3AAE0572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D9BE82-4715-4ACA-919F-DBB11A70F4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5708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FBFFBE-14B2-F0AF-F4AC-4976B5EA7B3E}"/>
              </a:ext>
            </a:extLst>
          </p:cNvPr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176F73-2534-EA66-9BA3-389159441E1E}"/>
              </a:ext>
            </a:extLst>
          </p:cNvPr>
          <p:cNvSpPr/>
          <p:nvPr userDrawn="1"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143B4A-14C2-1094-BE58-15BD80B6D446}"/>
              </a:ext>
            </a:extLst>
          </p:cNvPr>
          <p:cNvSpPr/>
          <p:nvPr userDrawn="1"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D759AA-21D7-ABA4-D5D7-76848EAA814B}"/>
              </a:ext>
            </a:extLst>
          </p:cNvPr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8" name="Picture 10" descr="BITS_university_logo_whitevert.png">
            <a:extLst>
              <a:ext uri="{FF2B5EF4-FFF2-40B4-BE49-F238E27FC236}">
                <a16:creationId xmlns:a16="http://schemas.microsoft.com/office/drawing/2014/main" id="{4AC502B5-9275-C45A-F485-E98B733254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A90F2E-DD9A-35C4-D90C-49EB0FD21D5D}"/>
              </a:ext>
            </a:extLst>
          </p:cNvPr>
          <p:cNvSpPr txBox="1"/>
          <p:nvPr userDrawn="1"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235B97-BCD1-B200-8B0C-6E7F31A5DD6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200">
                <a:solidFill>
                  <a:srgbClr val="FFFFFF"/>
                </a:solidFill>
                <a:cs typeface="Arial" charset="0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37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E8660-BD03-9DBA-9F27-92B953591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70716-1DFD-E96E-77AC-224DB37BB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094D3-6482-D516-F215-AAD295B6F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887A73-1AE0-46F8-856A-18EA1CF30A1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6230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44638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E40EF-D719-C1DF-C21A-2CF2ACF95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54D67-7283-208E-229E-EF4878C71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FBDCE-B7CC-6ED6-F37D-087059BBC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9D9D01-1391-45E0-A9C5-C04635A436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FD4032-0DCD-4B56-8C1A-A046DCFB4D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3048000"/>
            <a:ext cx="7772400" cy="31242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8803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A1B8B84-BA43-81F2-03D3-23F157EDD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C23C139-D613-6FE7-8352-A2E3C1C6D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763CA6A-FAB2-9598-5FD6-5C5FFE4CC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877344-E1C7-49F4-9630-5A0F623202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0235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C99FE01-5AE9-7CCB-1DBD-1304A57AD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A2B8239-FCBD-23CF-FA37-CDC50DB05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E3DACE7-853A-4CB8-B825-278E151B1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D20D7B-F2AF-465A-8627-050A33B6A2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9797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0E68BBE-9DA8-9C9C-D822-7FC9D3829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BD6A7CF-E35D-4F42-293C-8BAB3F135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D87C34F-2852-49F1-C32D-490DE9743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B3AC73-65EA-4970-A755-094E5C634C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9387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25E5740-931D-F5B1-D23F-DCBD0C38C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48D1279-085F-FADC-9335-EE951FC2F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FCD80BA-8A05-EF30-056C-D3B895E35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5AE7E5-2F0D-40CB-89DC-60190FE7F7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5960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0265D46-A9C7-CD06-5134-985F83276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8A55F7D-AFEF-402F-45C6-533ED83EF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F7864CC-5912-595A-947D-86ED4368F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715581-CD01-4CEC-BC8F-7353CE8268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0446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E467ABF-5DBD-0F44-6269-D1296B669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1729259-95EB-ABB4-8CC1-6AAA526DC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62D7086-DF65-36F8-E6B6-082068B3E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2052F0-E69A-488D-AA78-DE7ABB9591C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5026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BA203AAE-04EA-FB40-EB07-8B5C207984B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52400" y="53975"/>
            <a:ext cx="6324600" cy="1195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B0F4528A-9CB7-CDAF-ED2B-34ED9244113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52400" y="1446211"/>
            <a:ext cx="8839200" cy="501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94811-E68F-A5B1-AEDA-C6AFA290A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99238"/>
            <a:ext cx="1828800" cy="258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10422-B7F7-81EF-261E-27508681B4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599238"/>
            <a:ext cx="2895600" cy="2587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 b="1" dirty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dirty="0" err="1">
                <a:solidFill>
                  <a:srgbClr val="101141"/>
                </a:solidFill>
                <a:cs typeface="Arial" charset="0"/>
              </a:rPr>
              <a:t>Pilani</a:t>
            </a:r>
            <a:r>
              <a:rPr lang="en-US" dirty="0">
                <a:solidFill>
                  <a:srgbClr val="101141"/>
                </a:solidFill>
                <a:cs typeface="Arial" charset="0"/>
              </a:rPr>
              <a:t>, </a:t>
            </a:r>
            <a:r>
              <a:rPr lang="en-US" dirty="0" err="1">
                <a:solidFill>
                  <a:srgbClr val="101141"/>
                </a:solidFill>
                <a:cs typeface="Arial" charset="0"/>
              </a:rPr>
              <a:t>Pilani</a:t>
            </a:r>
            <a:r>
              <a:rPr lang="en-US" dirty="0">
                <a:solidFill>
                  <a:srgbClr val="101141"/>
                </a:solidFill>
                <a:cs typeface="Arial" charset="0"/>
              </a:rPr>
              <a:t> Campus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38BB7-5B9C-07D9-CEF5-0333C5055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86800" y="6599238"/>
            <a:ext cx="457200" cy="2587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875A4CA-FE82-4068-9563-37A5A44B58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7" name="Picture 11" descr="Picture 7.png">
            <a:extLst>
              <a:ext uri="{FF2B5EF4-FFF2-40B4-BE49-F238E27FC236}">
                <a16:creationId xmlns:a16="http://schemas.microsoft.com/office/drawing/2014/main" id="{B1A82462-8175-42D8-B46C-67766E05E74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18">
            <a:extLst>
              <a:ext uri="{FF2B5EF4-FFF2-40B4-BE49-F238E27FC236}">
                <a16:creationId xmlns:a16="http://schemas.microsoft.com/office/drawing/2014/main" id="{F71B9737-4DA8-4B8F-9335-5F2A7C90653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32335E3-1C88-4FEB-B3EA-2686D6520BDF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57711E8-77A4-4937-A983-1A5FDBFC0894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C71875C-BA0F-4B96-BF59-4025A49FA021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Group 22">
            <a:extLst>
              <a:ext uri="{FF2B5EF4-FFF2-40B4-BE49-F238E27FC236}">
                <a16:creationId xmlns:a16="http://schemas.microsoft.com/office/drawing/2014/main" id="{C2B4447A-9437-4C8F-B654-838CD5BB861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377527-4981-49F2-8F12-B5DB6F066126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5B94671-9EEF-4175-9164-57B69291B8A6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D2EC7A3-548A-4998-81D6-DC9D9CECAAD8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33" r:id="rId1"/>
    <p:sldLayoutId id="2147484834" r:id="rId2"/>
    <p:sldLayoutId id="2147484835" r:id="rId3"/>
    <p:sldLayoutId id="2147484836" r:id="rId4"/>
    <p:sldLayoutId id="2147484837" r:id="rId5"/>
    <p:sldLayoutId id="2147484838" r:id="rId6"/>
    <p:sldLayoutId id="2147484839" r:id="rId7"/>
    <p:sldLayoutId id="2147484840" r:id="rId8"/>
    <p:sldLayoutId id="2147484841" r:id="rId9"/>
    <p:sldLayoutId id="2147484842" r:id="rId10"/>
    <p:sldLayoutId id="2147484843" r:id="rId11"/>
    <p:sldLayoutId id="2147484844" r:id="rId12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FFC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2.wdp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4">
            <a:extLst>
              <a:ext uri="{FF2B5EF4-FFF2-40B4-BE49-F238E27FC236}">
                <a16:creationId xmlns:a16="http://schemas.microsoft.com/office/drawing/2014/main" id="{82CCF8E8-8D44-B829-5D34-BCFE6E2C9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Software for Embedded Systems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BD772D-9840-4762-E3C3-128057D3E94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000" dirty="0"/>
              <a:t>Prof. Saurabh Gandhi (EEE department)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FE43F-4899-446B-B96F-19059A769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Actors – who or what interacts with the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36E59-7607-4159-B2DB-5F784EED2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Anything external that interacts with the system</a:t>
            </a:r>
          </a:p>
          <a:p>
            <a:pPr lvl="1"/>
            <a:r>
              <a:rPr lang="en-US" dirty="0"/>
              <a:t>Human users</a:t>
            </a:r>
          </a:p>
          <a:p>
            <a:pPr lvl="1"/>
            <a:r>
              <a:rPr lang="en-US" dirty="0"/>
              <a:t>External ‘hardware’ (sensors, objects etc.)</a:t>
            </a:r>
          </a:p>
          <a:p>
            <a:pPr lvl="2"/>
            <a:r>
              <a:rPr lang="en-US" dirty="0"/>
              <a:t>…air bubble?</a:t>
            </a:r>
          </a:p>
          <a:p>
            <a:pPr lvl="1"/>
            <a:r>
              <a:rPr lang="en-US" dirty="0"/>
              <a:t>External systems (cloud server)</a:t>
            </a:r>
          </a:p>
          <a:p>
            <a:r>
              <a:rPr lang="en-US" dirty="0"/>
              <a:t>Actors are determined by the system boundary (for example if sensors are inside the system, they are not actors)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E4645-E4C3-445E-A097-DB3ECCAC4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D43EAB-C672-4FBB-AD78-1E6DB3D79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531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32E56-C61C-4238-81E5-B70EC71E9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E9A82-DEBF-4222-8D02-A08C50419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446211"/>
            <a:ext cx="8839200" cy="2048170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/>
              <a:t>How actors influence the system</a:t>
            </a:r>
          </a:p>
          <a:p>
            <a:r>
              <a:rPr lang="en-US" sz="2800" dirty="0"/>
              <a:t>Physical interfaces: GPIO pins, communication protocols (SPI, I2C, UART etc.)</a:t>
            </a:r>
          </a:p>
          <a:p>
            <a:r>
              <a:rPr lang="en-US" sz="2800" dirty="0"/>
              <a:t>Logical interfaces: APIs, protocols (MQTT, HTTP)</a:t>
            </a:r>
          </a:p>
          <a:p>
            <a:r>
              <a:rPr lang="en-US" sz="2800" dirty="0"/>
              <a:t>The context diagram: high level view showing the system at the center and all actors connected via interfaces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BF91D-BBE7-43E2-88C2-69DBF9C93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C05D24-B24D-4D1B-90E7-D8D6CDB62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4459CC-A455-4005-955F-9C41B6374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3352800"/>
            <a:ext cx="5715000" cy="311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3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15694-7C92-4B0C-B7CD-ADB871F5B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Use Cases: meaningful interactions between actors and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DF1C4-AB10-45C5-9032-07D9A7EF6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Use case describes a goal-oriented interaction between an actor and the system</a:t>
            </a:r>
          </a:p>
          <a:p>
            <a:r>
              <a:rPr lang="en-US" sz="2400" dirty="0"/>
              <a:t>Describe behavior, not interface design!</a:t>
            </a:r>
          </a:p>
          <a:p>
            <a:r>
              <a:rPr lang="en-US" sz="2400" dirty="0"/>
              <a:t>Behavioral contract: what the system must do in response to a stimulus (not about how it does it)</a:t>
            </a:r>
          </a:p>
          <a:p>
            <a:r>
              <a:rPr lang="en-US" sz="2400" dirty="0"/>
              <a:t>Example:</a:t>
            </a:r>
          </a:p>
          <a:p>
            <a:pPr lvl="1"/>
            <a:r>
              <a:rPr lang="en-US" sz="2000" dirty="0"/>
              <a:t>User clicks ‘stop’ and screen turns red (WRONG)</a:t>
            </a:r>
          </a:p>
          <a:p>
            <a:pPr lvl="1"/>
            <a:r>
              <a:rPr lang="en-US" sz="2000" dirty="0"/>
              <a:t>System shall transition to a safe state within 10 </a:t>
            </a:r>
            <a:r>
              <a:rPr lang="en-US" sz="2000" dirty="0" err="1"/>
              <a:t>ms</a:t>
            </a:r>
            <a:r>
              <a:rPr lang="en-US" sz="2000" dirty="0"/>
              <a:t> of receiving the ‘stop’ signal from user (CORRECT)</a:t>
            </a:r>
          </a:p>
          <a:p>
            <a:r>
              <a:rPr lang="en-US" sz="2400" dirty="0"/>
              <a:t>Use case defines</a:t>
            </a:r>
          </a:p>
          <a:p>
            <a:pPr lvl="1"/>
            <a:r>
              <a:rPr lang="en-US" sz="2000" dirty="0"/>
              <a:t>Actor</a:t>
            </a:r>
          </a:p>
          <a:p>
            <a:pPr lvl="1"/>
            <a:r>
              <a:rPr lang="en-US" sz="2000" dirty="0"/>
              <a:t>Trigger</a:t>
            </a:r>
          </a:p>
          <a:p>
            <a:pPr lvl="1"/>
            <a:r>
              <a:rPr lang="en-US" sz="2000" dirty="0"/>
              <a:t>Main success scenario</a:t>
            </a:r>
          </a:p>
          <a:p>
            <a:pPr lvl="1"/>
            <a:r>
              <a:rPr lang="en-US" sz="2000" dirty="0"/>
              <a:t>Alternatives / exception scenarios (fault recovery behavior)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AF753-48F2-4506-8653-A559108EA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115F4D-F730-417A-ABE9-16B0D4E46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696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BD817-D0DA-4241-AAA8-6FBD8BF98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– infusion pump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6E7A9-6AB2-4FE6-9527-A8A944386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Example use case: deliver drug at programmed infusion rate safely</a:t>
            </a:r>
          </a:p>
          <a:p>
            <a:r>
              <a:rPr lang="en-US" dirty="0"/>
              <a:t>Who are the actors for this use case?</a:t>
            </a:r>
          </a:p>
          <a:p>
            <a:pPr lvl="1"/>
            <a:r>
              <a:rPr lang="en-US" dirty="0"/>
              <a:t>Nurse (primary), power source, sensors, motor…</a:t>
            </a:r>
          </a:p>
          <a:p>
            <a:r>
              <a:rPr lang="en-US" dirty="0"/>
              <a:t>What is the trigger?</a:t>
            </a:r>
          </a:p>
          <a:p>
            <a:pPr lvl="1"/>
            <a:r>
              <a:rPr lang="en-US" dirty="0"/>
              <a:t>Nurse programs an infusion rate and starts infusion</a:t>
            </a:r>
          </a:p>
          <a:p>
            <a:r>
              <a:rPr lang="en-US" dirty="0"/>
              <a:t>Main success scenario:</a:t>
            </a:r>
          </a:p>
          <a:p>
            <a:pPr lvl="1"/>
            <a:r>
              <a:rPr lang="en-US" dirty="0"/>
              <a:t>System accepts programmed infusion rate</a:t>
            </a:r>
          </a:p>
          <a:p>
            <a:pPr lvl="1"/>
            <a:r>
              <a:rPr lang="en-US" dirty="0"/>
              <a:t>System starts pump motor</a:t>
            </a:r>
          </a:p>
          <a:p>
            <a:pPr lvl="1"/>
            <a:r>
              <a:rPr lang="en-US" dirty="0"/>
              <a:t>System continuously regulates flow</a:t>
            </a:r>
          </a:p>
          <a:p>
            <a:pPr lvl="1"/>
            <a:r>
              <a:rPr lang="en-US" dirty="0"/>
              <a:t>System monitors safety during infusion (detects occlusions or over-temperature)</a:t>
            </a:r>
          </a:p>
          <a:p>
            <a:pPr lvl="1"/>
            <a:r>
              <a:rPr lang="en-US" dirty="0"/>
              <a:t>System completes infusion and stops motor</a:t>
            </a:r>
          </a:p>
          <a:p>
            <a:r>
              <a:rPr lang="en-US" dirty="0"/>
              <a:t>Alternate scenarios:</a:t>
            </a:r>
          </a:p>
          <a:p>
            <a:pPr lvl="1"/>
            <a:r>
              <a:rPr lang="en-US" dirty="0"/>
              <a:t>Over temperature detected: system stops motor and raises alarm</a:t>
            </a:r>
          </a:p>
          <a:p>
            <a:pPr lvl="1"/>
            <a:r>
              <a:rPr lang="en-US" dirty="0"/>
              <a:t>Occlusion detected…</a:t>
            </a:r>
          </a:p>
          <a:p>
            <a:pPr lvl="1"/>
            <a:r>
              <a:rPr lang="en-US" dirty="0"/>
              <a:t>Sensor failure detected…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9695B-6EC6-44E6-8990-94D49D9F5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6C2874-9B60-44A9-9968-AB0A3041D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83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4A443-9954-471D-90E5-747A3307B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and requirements in the V-Model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A0491-4912-4BE9-B172-543E8A496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use case </a:t>
            </a:r>
            <a:r>
              <a:rPr lang="en-US" dirty="0">
                <a:sym typeface="Wingdings" panose="05000000000000000000" pitchFamily="2" charset="2"/>
              </a:rPr>
              <a:t> many requirements</a:t>
            </a:r>
          </a:p>
          <a:p>
            <a:r>
              <a:rPr lang="en-US" dirty="0">
                <a:sym typeface="Wingdings" panose="05000000000000000000" pitchFamily="2" charset="2"/>
              </a:rPr>
              <a:t>One requirement  supports multiple use cases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Sit near top-left of V-Model</a:t>
            </a:r>
          </a:p>
          <a:p>
            <a:r>
              <a:rPr lang="en-US" dirty="0">
                <a:sym typeface="Wingdings" panose="05000000000000000000" pitchFamily="2" charset="2"/>
              </a:rPr>
              <a:t>Help define system tests and acceptance criteria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5C494-1B81-42B6-9FD7-3CA30FCFA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4C8A1-9AEF-40D7-8983-75FDC8B9E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514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D1C61-943E-4D13-9906-A7E392BE3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B8491-8A2A-485B-A9D9-70923EFDD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UML is a reasoning language</a:t>
            </a:r>
          </a:p>
          <a:p>
            <a:r>
              <a:rPr lang="en-US" dirty="0"/>
              <a:t>System boundaries define responsibility</a:t>
            </a:r>
          </a:p>
          <a:p>
            <a:r>
              <a:rPr lang="en-US" dirty="0"/>
              <a:t>Actors are external to the system</a:t>
            </a:r>
          </a:p>
          <a:p>
            <a:r>
              <a:rPr lang="en-US" dirty="0"/>
              <a:t>Use cases describe behavioral contracts, not UI flows</a:t>
            </a:r>
          </a:p>
          <a:p>
            <a:r>
              <a:rPr lang="en-US" dirty="0"/>
              <a:t>Correct context modeling prevents downstream errors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988A52-ACEB-4226-9A52-DD86E8090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A80EB1-A74B-43ED-A72B-7E1113FC9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560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E3510-A148-4283-9A26-FB0B9DDBC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Behavioral modeling with UML </a:t>
            </a:r>
            <a:r>
              <a:rPr lang="en-US" dirty="0" err="1"/>
              <a:t>statecharts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8D9F81-F949-4416-AD5B-C4D58640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C9ED3-E4AF-48F1-BBFE-2B0B63CF8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D9D01-1391-45E0-A9C5-C04635A43651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EE8CAE-F21B-4A82-A923-E8588DA38B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Embedded systems are event-driven</a:t>
            </a:r>
          </a:p>
          <a:p>
            <a:r>
              <a:rPr lang="en-US" dirty="0" err="1"/>
              <a:t>Statecharts</a:t>
            </a:r>
            <a:r>
              <a:rPr lang="en-US" dirty="0"/>
              <a:t> allow reasoning about system behavior as a whole</a:t>
            </a:r>
          </a:p>
          <a:p>
            <a:r>
              <a:rPr lang="en-US" dirty="0"/>
              <a:t>Ensures for every state and input there is a unique, well-defined outcome</a:t>
            </a:r>
          </a:p>
          <a:p>
            <a:r>
              <a:rPr lang="en-US" dirty="0"/>
              <a:t>Prove system cannot enter into a deadly / undefined state</a:t>
            </a:r>
          </a:p>
        </p:txBody>
      </p:sp>
    </p:spTree>
    <p:extLst>
      <p:ext uri="{BB962C8B-B14F-4D97-AF65-F5344CB8AC3E}">
        <p14:creationId xmlns:p14="http://schemas.microsoft.com/office/powerpoint/2010/main" val="58902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40ED7-FF24-4320-B754-D49FD9C8D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States, events and transitions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9CCDD-DD5D-4F81-BD6A-32F392F90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State: represents a specific, finite condition or mode in an object's lifecycle, where it exhibits consistent behavior in response to events</a:t>
            </a:r>
          </a:p>
          <a:p>
            <a:r>
              <a:rPr lang="en-US" dirty="0"/>
              <a:t>Event: a significant occurrence, stimulus, or message that triggers a transition from one state to another</a:t>
            </a:r>
          </a:p>
          <a:p>
            <a:pPr lvl="1"/>
            <a:r>
              <a:rPr lang="en-US" dirty="0"/>
              <a:t>Interrupt driven (triggered by external actors)</a:t>
            </a:r>
          </a:p>
          <a:p>
            <a:pPr lvl="1"/>
            <a:r>
              <a:rPr lang="en-US" dirty="0"/>
              <a:t>Time-triggered</a:t>
            </a:r>
          </a:p>
          <a:p>
            <a:r>
              <a:rPr lang="en-US" dirty="0"/>
              <a:t>Transition: change from one state to another driven by an event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08178E-3EC3-4181-91E8-43196A02F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4441C0-2628-4A0E-B94F-8CEF807F3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7199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AD4BA-E8D1-4886-9C81-B338BF8E3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States and events in the infusion pump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4CC97-F6F3-495D-86B3-AAEFB18B3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States</a:t>
            </a:r>
          </a:p>
          <a:p>
            <a:pPr lvl="1"/>
            <a:r>
              <a:rPr lang="en-US" dirty="0"/>
              <a:t>Idle</a:t>
            </a:r>
          </a:p>
          <a:p>
            <a:pPr lvl="1"/>
            <a:r>
              <a:rPr lang="en-US" dirty="0"/>
              <a:t>Infusing</a:t>
            </a:r>
          </a:p>
          <a:p>
            <a:pPr lvl="1"/>
            <a:r>
              <a:rPr lang="en-US" dirty="0"/>
              <a:t>Fault</a:t>
            </a:r>
          </a:p>
          <a:p>
            <a:r>
              <a:rPr lang="en-US" dirty="0"/>
              <a:t>Events</a:t>
            </a:r>
          </a:p>
          <a:p>
            <a:pPr lvl="1"/>
            <a:r>
              <a:rPr lang="en-US" dirty="0"/>
              <a:t>Sensor threshold crossed</a:t>
            </a:r>
          </a:p>
          <a:p>
            <a:pPr lvl="1"/>
            <a:r>
              <a:rPr lang="en-US" dirty="0"/>
              <a:t>Button pressed</a:t>
            </a:r>
          </a:p>
          <a:p>
            <a:pPr lvl="1"/>
            <a:r>
              <a:rPr lang="en-US" dirty="0"/>
              <a:t>Control loop timer expired</a:t>
            </a:r>
          </a:p>
          <a:p>
            <a:pPr lvl="1"/>
            <a:r>
              <a:rPr lang="en-US" dirty="0"/>
              <a:t>Watchdog timed out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B7BBC-A3CD-410A-A085-61E3C2464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5BE45E-BEBE-49EF-BA68-10F761BCC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664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13568-E900-4C13-8FD5-77F919DB8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 – Entry, Exit and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D7A75-FB6D-4711-85E0-D570BFB19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Entry action: executed immediately upon entering a state</a:t>
            </a:r>
          </a:p>
          <a:p>
            <a:r>
              <a:rPr lang="en-US" dirty="0"/>
              <a:t>Exit action: executed just before leaving a state</a:t>
            </a:r>
          </a:p>
          <a:p>
            <a:r>
              <a:rPr lang="en-US" dirty="0"/>
              <a:t>Do activity: ongoing activity during the state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Example:</a:t>
            </a:r>
          </a:p>
          <a:p>
            <a:pPr>
              <a:buFontTx/>
              <a:buChar char="-"/>
            </a:pPr>
            <a:r>
              <a:rPr lang="en-US" dirty="0"/>
              <a:t>Enter ‘infusing’ state: start motor</a:t>
            </a:r>
          </a:p>
          <a:p>
            <a:pPr>
              <a:buFontTx/>
              <a:buChar char="-"/>
            </a:pPr>
            <a:r>
              <a:rPr lang="en-US" dirty="0"/>
              <a:t>Exit ‘infusing’ state: stop motor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Promotes </a:t>
            </a:r>
            <a:r>
              <a:rPr lang="en-US" dirty="0">
                <a:solidFill>
                  <a:srgbClr val="72C3E8"/>
                </a:solidFill>
              </a:rPr>
              <a:t>encapsulation</a:t>
            </a:r>
            <a:r>
              <a:rPr lang="en-US" dirty="0"/>
              <a:t>: initialization, main logic and clean-up bundled together so easy to understand / debug / maintain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Prevents subtle bugs caused by repeated or missed actions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89F91-988A-49AD-8518-65E41336B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AB526D-A726-4979-9B11-A825187FB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357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FCB81-58BE-4258-BDB8-7984E836E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embedded systems – UML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B8964-25B2-4177-A739-0A74DC656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C1766-6BA7-4783-8899-9EB65499D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D9D01-1391-45E0-A9C5-C04635A43651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2ED3F4-5C84-4CA9-95C1-139775BC24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do we mean by ‘modeling’ an ES?</a:t>
            </a:r>
          </a:p>
          <a:p>
            <a:r>
              <a:rPr lang="en-US" dirty="0"/>
              <a:t>What is UML (Unified Modeling Language)?</a:t>
            </a:r>
          </a:p>
          <a:p>
            <a:r>
              <a:rPr lang="en-US" dirty="0"/>
              <a:t>Why UML for embedded systems?</a:t>
            </a:r>
          </a:p>
          <a:p>
            <a:r>
              <a:rPr lang="en-US" dirty="0"/>
              <a:t>System context, boundaries and use cases</a:t>
            </a:r>
          </a:p>
        </p:txBody>
      </p:sp>
    </p:spTree>
    <p:extLst>
      <p:ext uri="{BB962C8B-B14F-4D97-AF65-F5344CB8AC3E}">
        <p14:creationId xmlns:p14="http://schemas.microsoft.com/office/powerpoint/2010/main" val="2128280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59B78-5D5B-4AD0-945A-BB8983B79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state chart for the infusion pump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6A2583D-D5F0-4534-AE8F-13DBA8B634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576" y="1441227"/>
            <a:ext cx="3867672" cy="501491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BD791E-077F-4FF1-AF7E-99D7AE1E9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477446-444C-41E0-AE58-D508A620E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9D1CA80-AFCF-4DAE-9E27-7206239E02E8}"/>
              </a:ext>
            </a:extLst>
          </p:cNvPr>
          <p:cNvSpPr txBox="1">
            <a:spLocks/>
          </p:cNvSpPr>
          <p:nvPr/>
        </p:nvSpPr>
        <p:spPr bwMode="auto">
          <a:xfrm>
            <a:off x="3904248" y="1446211"/>
            <a:ext cx="5087352" cy="501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Making </a:t>
            </a:r>
            <a:r>
              <a:rPr lang="en-US" sz="2000" dirty="0" err="1"/>
              <a:t>statecharts</a:t>
            </a:r>
            <a:r>
              <a:rPr lang="en-US" sz="2000" dirty="0"/>
              <a:t> with Mermaid</a:t>
            </a:r>
          </a:p>
          <a:p>
            <a:r>
              <a:rPr lang="en-US" sz="2000" dirty="0"/>
              <a:t>Text-based way to create diagrams</a:t>
            </a:r>
          </a:p>
          <a:p>
            <a:r>
              <a:rPr lang="en-US" sz="2000" dirty="0"/>
              <a:t>Easy version control</a:t>
            </a:r>
          </a:p>
          <a:p>
            <a:r>
              <a:rPr lang="en-US" sz="2000" dirty="0"/>
              <a:t>Works directly in markdown files (on GitHub, </a:t>
            </a:r>
            <a:r>
              <a:rPr lang="en-US" sz="2000" dirty="0" err="1"/>
              <a:t>VSCode</a:t>
            </a:r>
            <a:r>
              <a:rPr lang="en-US" sz="2000" dirty="0"/>
              <a:t> with the ‘mermaid preview’ extension)</a:t>
            </a:r>
          </a:p>
          <a:p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BB5DC3-103D-4B61-AD7A-8038F011D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3657600"/>
            <a:ext cx="3477110" cy="15813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1F8D8-1B32-4B72-8589-D8C6673FCC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736" y="5268941"/>
            <a:ext cx="1914792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33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EAEDE-5551-4A8F-98C6-92759EC74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good and the bad state chart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A8D91C6-FB41-4793-8594-93449E97E5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0080" y="1416843"/>
            <a:ext cx="5109271" cy="406955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3BBA6-6525-4C9D-B8F4-1738A9BDA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3607D2-411D-4615-93E9-CE1C534EA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3F341AA1-5CD1-47C9-AA63-C56CDDF4D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6576" y="1441227"/>
            <a:ext cx="3867672" cy="501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7654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EAEDE-5551-4A8F-98C6-92759EC74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good and the bad state chart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3BBA6-6525-4C9D-B8F4-1738A9BDA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3607D2-411D-4615-93E9-CE1C534EA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2984367-716B-4388-9260-1B0B6AFC81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86947" y="2133601"/>
            <a:ext cx="9430947" cy="4379482"/>
          </a:xfr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3F341AA1-5CD1-47C9-AA63-C56CDDF4D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264367" y="0"/>
            <a:ext cx="2879634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605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3EC53026-709D-4099-A4EC-32A10DA58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710466" y="0"/>
            <a:ext cx="443048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8F51CD-1C5F-4BA1-8159-7BB2B3219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53975"/>
            <a:ext cx="5257800" cy="1195386"/>
          </a:xfrm>
        </p:spPr>
        <p:txBody>
          <a:bodyPr/>
          <a:lstStyle/>
          <a:p>
            <a:r>
              <a:rPr lang="en-US" dirty="0"/>
              <a:t>What is wrong with the second example?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20F36-6ADE-4116-8859-9A857FA10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Do we need the extra states?</a:t>
            </a:r>
          </a:p>
          <a:p>
            <a:r>
              <a:rPr lang="en-US" dirty="0"/>
              <a:t>Every event is repeat for the ‘infusing’ and ‘paused’ state</a:t>
            </a:r>
          </a:p>
          <a:p>
            <a:r>
              <a:rPr lang="en-US" dirty="0"/>
              <a:t>Every new operational state multiplies transitions</a:t>
            </a:r>
          </a:p>
          <a:p>
            <a:r>
              <a:rPr lang="en-US" dirty="0"/>
              <a:t>Conceptual duplication: infusing / paused </a:t>
            </a:r>
            <a:r>
              <a:rPr lang="en-US" dirty="0">
                <a:sym typeface="Wingdings" panose="05000000000000000000" pitchFamily="2" charset="2"/>
              </a:rPr>
              <a:t> alarm (over temperature) is conceptually the same thing, but not captured by the diagram</a:t>
            </a:r>
          </a:p>
          <a:p>
            <a:r>
              <a:rPr lang="en-US" dirty="0"/>
              <a:t>Safety is scattered (no single place that says “while infusing, safety monitoring is always active”)</a:t>
            </a:r>
          </a:p>
          <a:p>
            <a:r>
              <a:rPr lang="en-US" dirty="0"/>
              <a:t>Too complex looking</a:t>
            </a:r>
          </a:p>
          <a:p>
            <a:r>
              <a:rPr lang="en-US" dirty="0"/>
              <a:t>Is ‘paused’ a fundamentally different state, or a refinement of ‘infusing’?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ED4D7-4F5D-4F33-9EC1-F92ABD08E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C2DB9A-BAE9-40C8-9042-7F407FB7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327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E47EB-3560-47DE-8558-D75F0F77B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E1644-9F2D-47F6-BF10-1F5E83605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 Explosion: A complex system can easily have 50+ states, making the diagram unreadable.</a:t>
            </a:r>
          </a:p>
          <a:p>
            <a:r>
              <a:rPr lang="en-US" dirty="0"/>
              <a:t>Solution: super-states and sub-states</a:t>
            </a:r>
          </a:p>
          <a:p>
            <a:pPr lvl="1"/>
            <a:r>
              <a:rPr lang="en-US" dirty="0"/>
              <a:t>A system can be in an OPERATIONAL super-state, which contains sub-states like SENSING and PROCESSING</a:t>
            </a:r>
          </a:p>
          <a:p>
            <a:r>
              <a:rPr lang="en-US" dirty="0">
                <a:solidFill>
                  <a:srgbClr val="72C3E8"/>
                </a:solidFill>
              </a:rPr>
              <a:t>Inheritance</a:t>
            </a:r>
            <a:r>
              <a:rPr lang="en-US" dirty="0"/>
              <a:t>: events attached to super-state automatically apply to all sub-states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FC639-1037-4C10-8B00-36EEA0D52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FE1BB-D299-4B1D-B7C5-6C0A50E7B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4487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7CCB6-4EDE-4640-8247-78D2B4355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hierarchical infusion pump </a:t>
            </a:r>
            <a:r>
              <a:rPr lang="en-US" dirty="0" err="1"/>
              <a:t>statechart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E6BEF6-3291-43EA-8499-3BD3EC42E4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1785" y="1600200"/>
            <a:ext cx="5445639" cy="419051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C3B69-1AA7-47EB-AC07-B58778DB6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F6C134-FFAC-4091-A242-757D08622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FECB5BFA-AC4F-436C-9E3E-10A27B4C4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6576" y="1441227"/>
            <a:ext cx="3867672" cy="501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1750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6ABB9-ACFF-4DD4-98A8-750770F21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Concurrent / parallel / orthogonal 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434F1-D296-4EC2-AE41-09B19AE1C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embedded system might be doing multiple functions in parallel (multiple subsystems)</a:t>
            </a:r>
          </a:p>
          <a:p>
            <a:pPr lvl="1"/>
            <a:r>
              <a:rPr lang="en-US" dirty="0"/>
              <a:t>Infusion control</a:t>
            </a:r>
          </a:p>
          <a:p>
            <a:pPr lvl="1"/>
            <a:r>
              <a:rPr lang="en-US" dirty="0"/>
              <a:t>Alarm monitoring</a:t>
            </a:r>
          </a:p>
          <a:p>
            <a:pPr lvl="1"/>
            <a:r>
              <a:rPr lang="en-US" dirty="0"/>
              <a:t>Communication</a:t>
            </a:r>
          </a:p>
          <a:p>
            <a:r>
              <a:rPr lang="en-US" dirty="0" err="1"/>
              <a:t>Statecharts</a:t>
            </a:r>
            <a:r>
              <a:rPr lang="en-US" dirty="0"/>
              <a:t> allow concurrent regions</a:t>
            </a:r>
          </a:p>
          <a:p>
            <a:r>
              <a:rPr lang="en-US" dirty="0"/>
              <a:t>How to show synchronized behavior (for example via shared variables or internal events)?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6ACE9-8297-4F65-97EA-98AA73CB3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2CA62B-8EFD-4CE1-B2E9-D6575807A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248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98D9E-7390-4354-9B92-AA8066E9F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Infusing and logging in the infusion pump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D1BCE6-7654-479F-B650-7583931677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539" y="1416843"/>
            <a:ext cx="6228321" cy="501491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0A9B2-AE5E-4069-BBB9-E8C62D2D8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0CE52F-CFB6-45A2-A768-06D87EDE8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12CFAE-DB9B-4F75-B4C3-7654172A49FC}"/>
              </a:ext>
            </a:extLst>
          </p:cNvPr>
          <p:cNvSpPr txBox="1">
            <a:spLocks/>
          </p:cNvSpPr>
          <p:nvPr/>
        </p:nvSpPr>
        <p:spPr bwMode="auto">
          <a:xfrm>
            <a:off x="6019800" y="1446211"/>
            <a:ext cx="2971800" cy="501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Should logging be a concurrent state </a:t>
            </a:r>
            <a:r>
              <a:rPr lang="en-US" sz="2000" i="1" dirty="0"/>
              <a:t>inside</a:t>
            </a:r>
            <a:r>
              <a:rPr lang="en-US" sz="2000" dirty="0"/>
              <a:t> infusion, or separate altogether?</a:t>
            </a:r>
          </a:p>
          <a:p>
            <a:r>
              <a:rPr lang="en-US" sz="2000" dirty="0"/>
              <a:t>Might want logging to change behavior in </a:t>
            </a:r>
            <a:r>
              <a:rPr lang="en-US" sz="2000" dirty="0" err="1"/>
              <a:t>safestate</a:t>
            </a:r>
            <a:r>
              <a:rPr lang="en-US" sz="2000" dirty="0"/>
              <a:t>, so use a different logging substate there</a:t>
            </a:r>
          </a:p>
          <a:p>
            <a:r>
              <a:rPr lang="en-US" sz="2000" dirty="0"/>
              <a:t>Are we implementing two tasks / parallel code?</a:t>
            </a:r>
          </a:p>
          <a:p>
            <a:r>
              <a:rPr lang="en-US" sz="2000" dirty="0"/>
              <a:t>Only behavioral independence, not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41251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82BBD-970C-433C-B80F-B9C0AFE5B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and fault 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744EA-4B35-4DCE-A74A-5F8CF69FB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Error: recoverable abnormal condition; fault: unrecoverable / safety-critical condition</a:t>
            </a:r>
          </a:p>
          <a:p>
            <a:r>
              <a:rPr lang="en-US" dirty="0"/>
              <a:t>Happy path modeling is only 20% of the work, rest is </a:t>
            </a:r>
            <a:r>
              <a:rPr lang="en-US" b="1" dirty="0"/>
              <a:t>fault management</a:t>
            </a:r>
            <a:r>
              <a:rPr lang="en-US" dirty="0"/>
              <a:t>; explicitly model error detection and transition to safe states</a:t>
            </a:r>
          </a:p>
          <a:p>
            <a:r>
              <a:rPr lang="en-US" dirty="0"/>
              <a:t>Safe state: predefined state that minimizes risk</a:t>
            </a:r>
          </a:p>
          <a:p>
            <a:r>
              <a:rPr lang="en-US" dirty="0"/>
              <a:t>Fault states: explicit states used to handle specific failures (ex, sensor disconnected)</a:t>
            </a:r>
          </a:p>
          <a:p>
            <a:r>
              <a:rPr lang="en-US" dirty="0"/>
              <a:t>Recovery path: Logic required to move from a fault state to an operational state; </a:t>
            </a:r>
            <a:r>
              <a:rPr lang="en-US" b="1" dirty="0"/>
              <a:t>must be explicitly modeled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5BE66-4A42-4280-A95A-127B2D772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B4FA4-996E-4956-814C-06ED89B38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074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D7A10-E38E-4ED5-98F9-2BE5E97B1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Infusion pump safe state, fault state and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58B65-C753-4211-8AD7-16C1749B2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Safe state</a:t>
            </a:r>
          </a:p>
          <a:p>
            <a:pPr lvl="1"/>
            <a:r>
              <a:rPr lang="en-US" dirty="0"/>
              <a:t>Motor stopped</a:t>
            </a:r>
          </a:p>
          <a:p>
            <a:pPr lvl="1"/>
            <a:r>
              <a:rPr lang="en-US" dirty="0"/>
              <a:t>Alarms active</a:t>
            </a:r>
          </a:p>
          <a:p>
            <a:pPr lvl="1"/>
            <a:r>
              <a:rPr lang="en-US" dirty="0"/>
              <a:t>No infusion delivered</a:t>
            </a:r>
          </a:p>
          <a:p>
            <a:r>
              <a:rPr lang="en-US" dirty="0"/>
              <a:t>Fault state example</a:t>
            </a:r>
          </a:p>
          <a:p>
            <a:pPr lvl="1"/>
            <a:r>
              <a:rPr lang="en-US" dirty="0"/>
              <a:t>Event: temperature crosses threshold</a:t>
            </a:r>
          </a:p>
          <a:p>
            <a:pPr lvl="1"/>
            <a:r>
              <a:rPr lang="en-US" dirty="0"/>
              <a:t>Transition: over-temperature state</a:t>
            </a:r>
          </a:p>
          <a:p>
            <a:pPr lvl="1"/>
            <a:r>
              <a:rPr lang="en-US" dirty="0"/>
              <a:t>Entry action: stop pump, sound buzzer</a:t>
            </a:r>
          </a:p>
          <a:p>
            <a:pPr lvl="1"/>
            <a:r>
              <a:rPr lang="en-US" dirty="0"/>
              <a:t>Recovery: transition back to ‘infusing’ or ‘idle’ (design choice) when temperature back to normal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9ABEB-AF92-4D0E-BDEB-E73C69CC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4A1845-FCB8-453C-9041-194E92691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112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AD367-BA69-448D-A576-2A9F0151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it mean to ‘model’ a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622A1-A33B-4788-BA95-8E0954D2D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72C3E8"/>
                </a:solidFill>
              </a:rPr>
              <a:t>Models are an abstraction of reality</a:t>
            </a:r>
          </a:p>
          <a:p>
            <a:r>
              <a:rPr lang="en-US" sz="2400" dirty="0"/>
              <a:t>Partial, imperfect descriptions</a:t>
            </a:r>
          </a:p>
          <a:p>
            <a:r>
              <a:rPr lang="en-US" sz="2400" dirty="0"/>
              <a:t>What is the use of partial and</a:t>
            </a:r>
            <a:br>
              <a:rPr lang="en-US" sz="2400" dirty="0"/>
            </a:br>
            <a:r>
              <a:rPr lang="en-US" sz="2400" dirty="0"/>
              <a:t>imperfect descriptions?</a:t>
            </a:r>
          </a:p>
          <a:p>
            <a:endParaRPr lang="en-US" sz="2400" dirty="0"/>
          </a:p>
          <a:p>
            <a:r>
              <a:rPr lang="en-US" sz="2400" dirty="0"/>
              <a:t>Model of the Delhi metro</a:t>
            </a:r>
          </a:p>
          <a:p>
            <a:r>
              <a:rPr lang="en-US" sz="2400" dirty="0"/>
              <a:t>Which is most accurate?</a:t>
            </a:r>
          </a:p>
          <a:p>
            <a:r>
              <a:rPr lang="en-US" sz="2400" dirty="0"/>
              <a:t>Which of these is most useful?</a:t>
            </a:r>
          </a:p>
          <a:p>
            <a:r>
              <a:rPr lang="en-US" sz="2400" dirty="0">
                <a:solidFill>
                  <a:srgbClr val="EA3F26"/>
                </a:solidFill>
              </a:rPr>
              <a:t>Use dependent utility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6D0E5-23C5-4654-97EE-168740587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C7BEAD-2508-4804-9493-0D06D9753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E1917E-D986-4705-976F-4A78004EF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450" y="1387225"/>
            <a:ext cx="3961150" cy="1892304"/>
          </a:xfrm>
          <a:prstGeom prst="rect">
            <a:avLst/>
          </a:prstGeom>
        </p:spPr>
      </p:pic>
      <p:pic>
        <p:nvPicPr>
          <p:cNvPr id="7" name="Picture 2" descr="CITY MAP OF DELHI (HINDI) SIZE 45 X 57 CMS">
            <a:extLst>
              <a:ext uri="{FF2B5EF4-FFF2-40B4-BE49-F238E27FC236}">
                <a16:creationId xmlns:a16="http://schemas.microsoft.com/office/drawing/2014/main" id="{D681A0F8-1D91-4309-9AEE-28738E3B8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478" y="3607820"/>
            <a:ext cx="1976587" cy="197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igh resolution Satellite image of New Delhi, India (Isolated imagery of  India. Elements of this image furnished by NASA) Stock Photo | Adobe Stock">
            <a:extLst>
              <a:ext uri="{FF2B5EF4-FFF2-40B4-BE49-F238E27FC236}">
                <a16:creationId xmlns:a16="http://schemas.microsoft.com/office/drawing/2014/main" id="{D5936E56-22A4-424F-921A-D0292449A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11087" y="5292961"/>
            <a:ext cx="1882282" cy="115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Maps of Delhi ::">
            <a:extLst>
              <a:ext uri="{FF2B5EF4-FFF2-40B4-BE49-F238E27FC236}">
                <a16:creationId xmlns:a16="http://schemas.microsoft.com/office/drawing/2014/main" id="{7BA22BFA-85A4-46CA-A580-A307DC7B0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713" y="4879314"/>
            <a:ext cx="1656289" cy="165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2EB72604-CC9A-4E29-91DD-1D8B32E5E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057" y="4734229"/>
            <a:ext cx="2274943" cy="172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0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6BED-B7F3-45D4-B281-5BC2983C2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Infusion pump </a:t>
            </a:r>
            <a:r>
              <a:rPr lang="en-US" dirty="0" err="1"/>
              <a:t>statechart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A269F-4284-4ED4-85D9-9DA8073B1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11F20D-6AB6-4B00-B3CD-42250D238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F718996-CA58-4AFF-A9D2-ADCA370F8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74" y="1446213"/>
            <a:ext cx="6855852" cy="5014912"/>
          </a:xfrm>
        </p:spPr>
      </p:pic>
    </p:spTree>
    <p:extLst>
      <p:ext uri="{BB962C8B-B14F-4D97-AF65-F5344CB8AC3E}">
        <p14:creationId xmlns:p14="http://schemas.microsoft.com/office/powerpoint/2010/main" val="4494949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E3510-A148-4283-9A26-FB0B9DDBC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modeling and timing awareness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8D9F81-F949-4416-AD5B-C4D58640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C9ED3-E4AF-48F1-BBFE-2B0B63CF8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D9D01-1391-45E0-A9C5-C04635A43651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EE8CAE-F21B-4A82-A923-E8588DA38B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Statecharts</a:t>
            </a:r>
            <a:r>
              <a:rPr lang="en-US" dirty="0"/>
              <a:t> tell us the states and transition behavior</a:t>
            </a:r>
          </a:p>
          <a:p>
            <a:r>
              <a:rPr lang="en-US" dirty="0"/>
              <a:t>How is the transition implemented? Who has to do what and when?</a:t>
            </a:r>
          </a:p>
          <a:p>
            <a:r>
              <a:rPr lang="en-US" dirty="0"/>
              <a:t>Interaction models explain coordination between actors</a:t>
            </a:r>
          </a:p>
          <a:p>
            <a:r>
              <a:rPr lang="en-US" dirty="0"/>
              <a:t>The tool: Sequence diagrams</a:t>
            </a:r>
          </a:p>
        </p:txBody>
      </p:sp>
    </p:spTree>
    <p:extLst>
      <p:ext uri="{BB962C8B-B14F-4D97-AF65-F5344CB8AC3E}">
        <p14:creationId xmlns:p14="http://schemas.microsoft.com/office/powerpoint/2010/main" val="38716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2A334-57E4-44A1-B606-043A9F02B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occlusion in the infusion pump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9817CD-122B-465D-AD66-2D699CAAC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016" y="1371600"/>
            <a:ext cx="4672584" cy="51844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005EB-918F-4457-A0C9-D61D030C8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4818DF-2F96-4F50-8F39-1A58D5895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765B9A2-2981-48AB-8369-81F80278E5B5}"/>
              </a:ext>
            </a:extLst>
          </p:cNvPr>
          <p:cNvSpPr txBox="1">
            <a:spLocks/>
          </p:cNvSpPr>
          <p:nvPr/>
        </p:nvSpPr>
        <p:spPr bwMode="auto">
          <a:xfrm>
            <a:off x="4876800" y="1446211"/>
            <a:ext cx="4114799" cy="501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You have designed your occlusion handling system following this behavior</a:t>
            </a:r>
          </a:p>
          <a:p>
            <a:r>
              <a:rPr lang="en-US" sz="2400" dirty="0"/>
              <a:t>In your test run, you discover that after occlusion is detected, the motor takes variable time to stop between 50 </a:t>
            </a:r>
            <a:r>
              <a:rPr lang="en-US" sz="2400" dirty="0" err="1"/>
              <a:t>ms</a:t>
            </a:r>
            <a:r>
              <a:rPr lang="en-US" sz="2400" dirty="0"/>
              <a:t> to 2 s</a:t>
            </a:r>
          </a:p>
          <a:p>
            <a:r>
              <a:rPr lang="en-US" sz="2400" dirty="0"/>
              <a:t>This delay is too much!</a:t>
            </a:r>
          </a:p>
          <a:p>
            <a:r>
              <a:rPr lang="en-US" sz="2400" dirty="0">
                <a:solidFill>
                  <a:srgbClr val="FF0000"/>
                </a:solidFill>
              </a:rPr>
              <a:t>What could the issue be?</a:t>
            </a:r>
          </a:p>
          <a:p>
            <a:r>
              <a:rPr lang="en-US" sz="2400" dirty="0" err="1">
                <a:solidFill>
                  <a:srgbClr val="72C3E8"/>
                </a:solidFill>
              </a:rPr>
              <a:t>Statechart</a:t>
            </a:r>
            <a:r>
              <a:rPr lang="en-US" sz="2400" dirty="0">
                <a:solidFill>
                  <a:srgbClr val="72C3E8"/>
                </a:solidFill>
              </a:rPr>
              <a:t> is not sufficient to explain timing!</a:t>
            </a:r>
          </a:p>
        </p:txBody>
      </p:sp>
    </p:spTree>
    <p:extLst>
      <p:ext uri="{BB962C8B-B14F-4D97-AF65-F5344CB8AC3E}">
        <p14:creationId xmlns:p14="http://schemas.microsoft.com/office/powerpoint/2010/main" val="321800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43EA5-67ED-4829-AA97-8CE40558A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more details do we need?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69C84-57C9-48E7-AEB3-71F53316E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Statecharts</a:t>
            </a:r>
            <a:r>
              <a:rPr lang="en-US" dirty="0"/>
              <a:t> tell us</a:t>
            </a:r>
          </a:p>
          <a:p>
            <a:r>
              <a:rPr lang="en-US" dirty="0"/>
              <a:t>What state the system enters</a:t>
            </a:r>
          </a:p>
          <a:p>
            <a:r>
              <a:rPr lang="en-US" dirty="0"/>
              <a:t>Which transitions are valid / occur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They do not tell us</a:t>
            </a:r>
          </a:p>
          <a:p>
            <a:r>
              <a:rPr lang="en-US" dirty="0"/>
              <a:t>Who detects occlusion</a:t>
            </a:r>
          </a:p>
          <a:p>
            <a:r>
              <a:rPr lang="en-US" dirty="0"/>
              <a:t>Who notifies it to whom</a:t>
            </a:r>
          </a:p>
          <a:p>
            <a:r>
              <a:rPr lang="en-US" dirty="0"/>
              <a:t>What might block subsequent execution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1E6DD-1979-4F68-8301-4026FDE4C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F73BE3-3E53-4C3F-AD82-0FF3A8FD7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223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96AAE-FFBC-4AB3-9D69-F9CCB80E9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How does the occlusion event actually propagate in the system?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508CE-A9A7-411E-8973-D33554DCB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CE3E9E-5E0D-40D4-85C2-DF29F6F07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6B6FE82-B435-4505-AF05-238A65DB3023}"/>
              </a:ext>
            </a:extLst>
          </p:cNvPr>
          <p:cNvSpPr txBox="1">
            <a:spLocks/>
          </p:cNvSpPr>
          <p:nvPr/>
        </p:nvSpPr>
        <p:spPr bwMode="auto">
          <a:xfrm>
            <a:off x="152400" y="6093912"/>
            <a:ext cx="8839200" cy="487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>
                <a:solidFill>
                  <a:srgbClr val="EA3F26"/>
                </a:solidFill>
              </a:rPr>
              <a:t>What could be the reason for variable stopping time?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396691-2F36-4C08-B103-77FE760704D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0096" y="1367535"/>
            <a:ext cx="7885160" cy="312120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CDC569C-BF70-44F8-B52C-FE65CCF37B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828"/>
          <a:stretch/>
        </p:blipFill>
        <p:spPr>
          <a:xfrm>
            <a:off x="629420" y="1422457"/>
            <a:ext cx="7885160" cy="2463743"/>
          </a:xfrm>
        </p:spPr>
      </p:pic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E5EB2917-D0FC-4EE4-A40C-17657BE7EE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580"/>
          <a:stretch/>
        </p:blipFill>
        <p:spPr bwMode="auto">
          <a:xfrm>
            <a:off x="629420" y="1422456"/>
            <a:ext cx="7885160" cy="4749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E65CEC3-E749-41FA-BCD8-C76EEA4024C3}"/>
              </a:ext>
            </a:extLst>
          </p:cNvPr>
          <p:cNvSpPr txBox="1">
            <a:spLocks/>
          </p:cNvSpPr>
          <p:nvPr/>
        </p:nvSpPr>
        <p:spPr bwMode="auto">
          <a:xfrm>
            <a:off x="6568440" y="2663472"/>
            <a:ext cx="25908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solidFill>
                  <a:srgbClr val="EA3F26"/>
                </a:solidFill>
              </a:rPr>
              <a:t>logEvent</a:t>
            </a:r>
            <a:r>
              <a:rPr lang="en-US" sz="2400" dirty="0">
                <a:solidFill>
                  <a:srgbClr val="EA3F26"/>
                </a:solidFill>
              </a:rPr>
              <a:t>() is a blocking function</a:t>
            </a:r>
            <a:br>
              <a:rPr lang="en-US" sz="2400" dirty="0">
                <a:solidFill>
                  <a:srgbClr val="EA3F26"/>
                </a:solidFill>
              </a:rPr>
            </a:br>
            <a:r>
              <a:rPr lang="en-US" sz="2400" dirty="0">
                <a:solidFill>
                  <a:srgbClr val="EA3F26"/>
                </a:solidFill>
              </a:rPr>
              <a:t>i.e. main loop waits till function returns</a:t>
            </a:r>
          </a:p>
        </p:txBody>
      </p:sp>
    </p:spTree>
    <p:extLst>
      <p:ext uri="{BB962C8B-B14F-4D97-AF65-F5344CB8AC3E}">
        <p14:creationId xmlns:p14="http://schemas.microsoft.com/office/powerpoint/2010/main" val="2812679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2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ED40B-CF4D-49D5-AD7B-9CE2690B3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this be fixed?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9EF48-5E4D-47AA-AEE5-7D32E7DC7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446211"/>
            <a:ext cx="3124200" cy="5014912"/>
          </a:xfrm>
        </p:spPr>
        <p:txBody>
          <a:bodyPr/>
          <a:lstStyle/>
          <a:p>
            <a:r>
              <a:rPr lang="en-US" sz="2400" dirty="0"/>
              <a:t>Make </a:t>
            </a:r>
            <a:r>
              <a:rPr lang="en-US" sz="2400" dirty="0" err="1"/>
              <a:t>logEvent</a:t>
            </a:r>
            <a:r>
              <a:rPr lang="en-US" sz="2400" dirty="0"/>
              <a:t>() non-blocking / asynchronous</a:t>
            </a:r>
          </a:p>
          <a:p>
            <a:r>
              <a:rPr lang="en-US" sz="2400" dirty="0"/>
              <a:t>Let safety monitor directly stop motor</a:t>
            </a:r>
          </a:p>
          <a:p>
            <a:r>
              <a:rPr lang="en-US" sz="2400" dirty="0"/>
              <a:t>Which is better?</a:t>
            </a:r>
          </a:p>
          <a:p>
            <a:r>
              <a:rPr lang="en-US" sz="2400" dirty="0"/>
              <a:t>Sequence diagrams might help…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D1004-9CE4-4434-8B9B-B98262D34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A05C7E-DB46-4466-807B-EAAD35F28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A94440-5F0A-4054-9DE0-26ACE0358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1349716"/>
            <a:ext cx="6096000" cy="29254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10AE49-E8B9-4834-8DCF-BAAEDCE14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4271469"/>
            <a:ext cx="6096000" cy="225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35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722DF-F9D1-4B00-8021-8862F517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9EBF84-2D58-4808-ABB3-464D73C4B8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21" y="1613525"/>
            <a:ext cx="9060158" cy="43167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2B0BC-C6FC-416D-928A-1FD875FF8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8AB9DE-04BB-426E-97A4-28ACCEE4D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6C55A2-77A9-4476-957D-73D265D240CD}"/>
              </a:ext>
            </a:extLst>
          </p:cNvPr>
          <p:cNvSpPr txBox="1"/>
          <p:nvPr/>
        </p:nvSpPr>
        <p:spPr>
          <a:xfrm rot="16200000">
            <a:off x="839646" y="3143935"/>
            <a:ext cx="36179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EA3F26"/>
                </a:solidFill>
              </a:rPr>
              <a:t>Lifeline</a:t>
            </a:r>
          </a:p>
          <a:p>
            <a:r>
              <a:rPr lang="en-US" sz="1800" b="1" dirty="0">
                <a:solidFill>
                  <a:srgbClr val="EA3F26"/>
                </a:solidFill>
              </a:rPr>
              <a:t>(represents a participant)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3A2274-BD65-4E96-A72F-3CE6AEC83339}"/>
              </a:ext>
            </a:extLst>
          </p:cNvPr>
          <p:cNvSpPr txBox="1"/>
          <p:nvPr/>
        </p:nvSpPr>
        <p:spPr>
          <a:xfrm>
            <a:off x="0" y="1984402"/>
            <a:ext cx="16184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EA3F26"/>
                </a:solidFill>
              </a:rPr>
              <a:t>Vertical axis</a:t>
            </a:r>
          </a:p>
          <a:p>
            <a:r>
              <a:rPr lang="en-US" b="1" dirty="0">
                <a:solidFill>
                  <a:srgbClr val="EA3F26"/>
                </a:solidFill>
              </a:rPr>
              <a:t>Time ⬇️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5D9234-EB1C-454F-9FD2-E35C07A5F33E}"/>
              </a:ext>
            </a:extLst>
          </p:cNvPr>
          <p:cNvSpPr txBox="1"/>
          <p:nvPr/>
        </p:nvSpPr>
        <p:spPr>
          <a:xfrm>
            <a:off x="695628" y="1338071"/>
            <a:ext cx="23149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EA3F26"/>
                </a:solidFill>
              </a:rPr>
              <a:t>Horizontal axis</a:t>
            </a:r>
          </a:p>
          <a:p>
            <a:r>
              <a:rPr lang="en-US" b="1" dirty="0">
                <a:solidFill>
                  <a:srgbClr val="EA3F26"/>
                </a:solidFill>
              </a:rPr>
              <a:t>Actors / Objects ➡️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12778B-638A-4D6C-A348-24735EF39DA9}"/>
              </a:ext>
            </a:extLst>
          </p:cNvPr>
          <p:cNvSpPr txBox="1"/>
          <p:nvPr/>
        </p:nvSpPr>
        <p:spPr>
          <a:xfrm>
            <a:off x="3094016" y="2514600"/>
            <a:ext cx="5592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EA3F26"/>
                </a:solidFill>
              </a:rPr>
              <a:t>Messages (events, commands, notifications)</a:t>
            </a:r>
          </a:p>
          <a:p>
            <a:r>
              <a:rPr lang="en-US" sz="1800" b="1" dirty="0">
                <a:solidFill>
                  <a:srgbClr val="EA3F26"/>
                </a:solidFill>
              </a:rPr>
              <a:t>Solid arrow: </a:t>
            </a:r>
            <a:r>
              <a:rPr lang="en-US" b="1" dirty="0">
                <a:solidFill>
                  <a:srgbClr val="EA3F26"/>
                </a:solidFill>
              </a:rPr>
              <a:t>Synchronous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549583-A111-4FF6-8BE5-220748642B07}"/>
              </a:ext>
            </a:extLst>
          </p:cNvPr>
          <p:cNvSpPr txBox="1"/>
          <p:nvPr/>
        </p:nvSpPr>
        <p:spPr>
          <a:xfrm>
            <a:off x="4602480" y="3771900"/>
            <a:ext cx="376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EA3F26"/>
                </a:solidFill>
              </a:rPr>
              <a:t>Dashed</a:t>
            </a:r>
            <a:r>
              <a:rPr lang="en-US" sz="1800" b="1" dirty="0">
                <a:solidFill>
                  <a:srgbClr val="EA3F26"/>
                </a:solidFill>
              </a:rPr>
              <a:t> arrow: </a:t>
            </a:r>
            <a:r>
              <a:rPr lang="en-US" b="1" dirty="0">
                <a:solidFill>
                  <a:srgbClr val="EA3F26"/>
                </a:solidFill>
              </a:rPr>
              <a:t>Asynchronous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3B4E71-175A-4868-899A-1D0397D865C9}"/>
              </a:ext>
            </a:extLst>
          </p:cNvPr>
          <p:cNvSpPr txBox="1"/>
          <p:nvPr/>
        </p:nvSpPr>
        <p:spPr>
          <a:xfrm>
            <a:off x="6324600" y="4921309"/>
            <a:ext cx="27774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EA3F26"/>
                </a:solidFill>
              </a:rPr>
              <a:t>Activation bar</a:t>
            </a:r>
          </a:p>
          <a:p>
            <a:r>
              <a:rPr lang="en-US" b="1" dirty="0">
                <a:solidFill>
                  <a:srgbClr val="EA3F26"/>
                </a:solidFill>
              </a:rPr>
              <a:t>Active CPU use by task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0208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4" grpId="0"/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B6CB2-4A92-4A2A-ADA2-CD24CBFD7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vs asynchronous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8ADA1-891D-4788-BB45-A821312AA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Synchronous (blocking): sender waits for response</a:t>
            </a:r>
          </a:p>
          <a:p>
            <a:pPr lvl="1"/>
            <a:r>
              <a:rPr lang="en-US" dirty="0"/>
              <a:t>Function calls</a:t>
            </a:r>
          </a:p>
          <a:p>
            <a:pPr lvl="1"/>
            <a:r>
              <a:rPr lang="en-US" dirty="0"/>
              <a:t>Tightly coupled logic</a:t>
            </a:r>
          </a:p>
          <a:p>
            <a:pPr lvl="1"/>
            <a:r>
              <a:rPr lang="en-US" dirty="0"/>
              <a:t>Affects timing and responsiveness</a:t>
            </a:r>
          </a:p>
          <a:p>
            <a:r>
              <a:rPr lang="en-US" dirty="0"/>
              <a:t>Asynchronous (non-blocking): sender fires a message and continues its work</a:t>
            </a:r>
          </a:p>
          <a:p>
            <a:pPr lvl="1"/>
            <a:r>
              <a:rPr lang="en-US" dirty="0"/>
              <a:t>Receiver handles message later</a:t>
            </a:r>
          </a:p>
          <a:p>
            <a:pPr lvl="1"/>
            <a:r>
              <a:rPr lang="en-US" dirty="0"/>
              <a:t>Very essential for embedded systems</a:t>
            </a:r>
          </a:p>
          <a:p>
            <a:pPr lvl="1"/>
            <a:r>
              <a:rPr lang="en-US" dirty="0"/>
              <a:t>Interrupts, event queues, message passing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2BE3B-1250-47A5-984A-F7EF505B1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0E3CBA-86E5-49E1-889F-25558F241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472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292A5-0FE3-4DD6-BDDB-634ED5230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 vs async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DA4435D-0624-4763-815E-7B31E8CFEA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1080201"/>
              </p:ext>
            </p:extLst>
          </p:nvPr>
        </p:nvGraphicFramePr>
        <p:xfrm>
          <a:off x="152400" y="2171699"/>
          <a:ext cx="8839200" cy="3505200"/>
        </p:xfrm>
        <a:graphic>
          <a:graphicData uri="http://schemas.openxmlformats.org/drawingml/2006/table">
            <a:tbl>
              <a:tblPr/>
              <a:tblGrid>
                <a:gridCol w="2946400">
                  <a:extLst>
                    <a:ext uri="{9D8B030D-6E8A-4147-A177-3AD203B41FA5}">
                      <a16:colId xmlns:a16="http://schemas.microsoft.com/office/drawing/2014/main" val="3610625184"/>
                    </a:ext>
                  </a:extLst>
                </a:gridCol>
                <a:gridCol w="2946400">
                  <a:extLst>
                    <a:ext uri="{9D8B030D-6E8A-4147-A177-3AD203B41FA5}">
                      <a16:colId xmlns:a16="http://schemas.microsoft.com/office/drawing/2014/main" val="922033851"/>
                    </a:ext>
                  </a:extLst>
                </a:gridCol>
                <a:gridCol w="2946400">
                  <a:extLst>
                    <a:ext uri="{9D8B030D-6E8A-4147-A177-3AD203B41FA5}">
                      <a16:colId xmlns:a16="http://schemas.microsoft.com/office/drawing/2014/main" val="988260900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r>
                        <a:rPr lang="en-US" b="1" dirty="0"/>
                        <a:t>Aspect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3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Synchronous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3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Asynchronous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3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865513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r>
                        <a:rPr lang="en-US" dirty="0"/>
                        <a:t>Blocking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3365926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r>
                        <a:rPr lang="en-US" dirty="0"/>
                        <a:t>Timing predictability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System-level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297073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r>
                        <a:rPr lang="en-US" dirty="0"/>
                        <a:t>Coupling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9620544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r>
                        <a:rPr lang="en-US" dirty="0"/>
                        <a:t>Typical use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Computation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Events, signaling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259641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E3D75-E5A3-4BCC-B73B-CB6AE169F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F4BFA-155A-4892-A90A-D4B63AC67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42943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53A05-A51A-4DE0-8C3A-DD49E159C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queues and message passing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3CBBF-1FA9-463A-91FE-92CC683D9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External events </a:t>
            </a:r>
            <a:r>
              <a:rPr lang="en-US" dirty="0">
                <a:sym typeface="Wingdings" panose="05000000000000000000" pitchFamily="2" charset="2"/>
              </a:rPr>
              <a:t> interrupts  brief, work is deferred</a:t>
            </a:r>
            <a:endParaRPr lang="en-US" dirty="0"/>
          </a:p>
          <a:p>
            <a:r>
              <a:rPr lang="en-US" dirty="0"/>
              <a:t>Event queue: a mailbox where messages wait to be processed</a:t>
            </a:r>
          </a:p>
          <a:p>
            <a:pPr lvl="1"/>
            <a:r>
              <a:rPr lang="en-US" dirty="0"/>
              <a:t>Buffers events</a:t>
            </a:r>
          </a:p>
          <a:p>
            <a:pPr lvl="1"/>
            <a:r>
              <a:rPr lang="en-US" dirty="0"/>
              <a:t>Decouples producer and consumer of events</a:t>
            </a:r>
          </a:p>
          <a:p>
            <a:pPr lvl="1"/>
            <a:r>
              <a:rPr lang="en-US" dirty="0"/>
              <a:t>ISR (producer) pushes event to queue</a:t>
            </a:r>
          </a:p>
          <a:p>
            <a:pPr lvl="1"/>
            <a:r>
              <a:rPr lang="en-US" dirty="0"/>
              <a:t>Control loop (consumer) pops and processes it</a:t>
            </a:r>
          </a:p>
          <a:p>
            <a:r>
              <a:rPr lang="en-US" dirty="0"/>
              <a:t>Prevents system from being overwhelmed by asynchronous, fast-firing hardware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F10FD-4F75-4EDF-AE3B-32FF9AD0A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8A7DD7-0DA5-493B-983B-177F11104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199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7A8BF-18B9-4DFB-8665-596B6DE5A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798F1-DB77-40C9-8364-205BB5693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72C3E8"/>
                </a:solidFill>
              </a:rPr>
              <a:t>A model is an </a:t>
            </a:r>
            <a:r>
              <a:rPr lang="en-US" sz="2400" b="1" dirty="0">
                <a:solidFill>
                  <a:srgbClr val="72C3E8"/>
                </a:solidFill>
              </a:rPr>
              <a:t>abstraction</a:t>
            </a:r>
            <a:r>
              <a:rPr lang="en-US" sz="2400" dirty="0">
                <a:solidFill>
                  <a:srgbClr val="72C3E8"/>
                </a:solidFill>
              </a:rPr>
              <a:t> of a physical system. It highlights the essential characteristics while hiding unnecessary implementation details.</a:t>
            </a:r>
          </a:p>
          <a:p>
            <a:r>
              <a:rPr lang="en-US" sz="2400" dirty="0"/>
              <a:t>The "Blueprint" Analogy:</a:t>
            </a:r>
          </a:p>
          <a:p>
            <a:pPr lvl="1"/>
            <a:r>
              <a:rPr lang="en-US" sz="2000" dirty="0"/>
              <a:t>You wouldn't build a skyscraper without a structural model</a:t>
            </a:r>
          </a:p>
          <a:p>
            <a:pPr lvl="1"/>
            <a:r>
              <a:rPr lang="en-US" sz="2000" dirty="0"/>
              <a:t>You shouldn't build a safety-critical embedded system without a behavioral model</a:t>
            </a:r>
          </a:p>
          <a:p>
            <a:pPr marL="0" indent="0">
              <a:buNone/>
            </a:pPr>
            <a:r>
              <a:rPr lang="en-US" sz="2400" dirty="0"/>
              <a:t>Multiple views of a model</a:t>
            </a:r>
          </a:p>
          <a:p>
            <a:r>
              <a:rPr lang="en-US" sz="2400" dirty="0"/>
              <a:t>Structural: what the system is made of</a:t>
            </a:r>
          </a:p>
          <a:p>
            <a:r>
              <a:rPr lang="en-US" sz="2400" dirty="0"/>
              <a:t>Behavioral: How the system reacts to stimuli</a:t>
            </a:r>
          </a:p>
          <a:p>
            <a:r>
              <a:rPr lang="en-US" sz="2400" dirty="0"/>
              <a:t>Environmental: How the system sits in the real world (what it senses, what it affects, who uses it etc.)</a:t>
            </a:r>
          </a:p>
          <a:p>
            <a:pPr marL="0" indent="0">
              <a:buNone/>
            </a:pPr>
            <a:r>
              <a:rPr lang="en-US" sz="2400" dirty="0"/>
              <a:t>Models help capture assumptions early on!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7FF24-597E-41D4-B6F8-6E2F54368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B8043C-D855-4ED6-A500-AB032CA46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2971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25DBC-A3CB-49E4-8CDA-AE9D228B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Infusion pump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0F31A-78A4-4040-B4C0-A2903018E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Over-temperature flow:</a:t>
            </a:r>
          </a:p>
          <a:p>
            <a:r>
              <a:rPr lang="en-US" dirty="0"/>
              <a:t>Sensor detects threshold</a:t>
            </a:r>
          </a:p>
          <a:p>
            <a:r>
              <a:rPr lang="en-US" dirty="0"/>
              <a:t>Event raised to safety monitor</a:t>
            </a:r>
          </a:p>
          <a:p>
            <a:r>
              <a:rPr lang="en-US" dirty="0"/>
              <a:t>Safety monitor posts event</a:t>
            </a:r>
          </a:p>
          <a:p>
            <a:r>
              <a:rPr lang="en-US" dirty="0"/>
              <a:t>Control logic processes event</a:t>
            </a:r>
          </a:p>
          <a:p>
            <a:r>
              <a:rPr lang="en-US" dirty="0"/>
              <a:t>Motor stop command issued</a:t>
            </a:r>
          </a:p>
          <a:p>
            <a:r>
              <a:rPr lang="en-US" dirty="0"/>
              <a:t>Logger records fault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83FD0-9776-49E6-A3AF-750FFF7A5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20616-81C9-45D6-9540-EF10BCD7C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654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A631E-62BD-490B-B848-D7783F55A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annotations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89093-EC71-4AD0-9382-B49BCD6FF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can be deferred? What must happen immediately? What must happen first?</a:t>
            </a:r>
          </a:p>
          <a:p>
            <a:r>
              <a:rPr lang="en-US" dirty="0"/>
              <a:t>Sequence diagrams can be annotated with</a:t>
            </a:r>
          </a:p>
          <a:p>
            <a:pPr lvl="1"/>
            <a:r>
              <a:rPr lang="en-US" dirty="0"/>
              <a:t>Duration constraints (must happen within 50 </a:t>
            </a:r>
            <a:r>
              <a:rPr lang="en-US" dirty="0" err="1"/>
              <a:t>ms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Time observation (marking when an event occurs)</a:t>
            </a:r>
          </a:p>
          <a:p>
            <a:pPr lvl="1"/>
            <a:r>
              <a:rPr lang="en-US" dirty="0"/>
              <a:t>Inter-arrival time (gap between messages)</a:t>
            </a:r>
          </a:p>
          <a:p>
            <a:pPr lvl="1"/>
            <a:r>
              <a:rPr lang="en-US" dirty="0"/>
              <a:t>Nature of event (periodic, must occur immediately etc.)</a:t>
            </a:r>
          </a:p>
          <a:p>
            <a:r>
              <a:rPr lang="en-US" dirty="0"/>
              <a:t>Builds timing intuition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A817F-C909-42EB-A745-C8528E6D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48AA71-AD1D-44FB-A0A9-A4527D2D8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077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1E073-5370-4F7A-96BC-6B83F4AEB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74AD9F-D6BF-4E77-B3C6-99C58BC7D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47800"/>
            <a:ext cx="7924800" cy="48674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9328C-82FE-4728-AC89-8432DBB84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0F73DC-DD8D-4D54-AE8A-E27157EF8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34233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88C6A-8071-4699-8B06-F4EC75A3F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D3C85-5FBE-4E3D-B6A9-5EA454B5D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Over-modeling: Trying to show every single function call</a:t>
            </a:r>
          </a:p>
          <a:p>
            <a:pPr lvl="1"/>
            <a:r>
              <a:rPr lang="en-US" dirty="0"/>
              <a:t>Only model interactions that cross a boundary (between tasks, between HW and SW etc.)</a:t>
            </a:r>
          </a:p>
          <a:p>
            <a:r>
              <a:rPr lang="en-US" dirty="0"/>
              <a:t>Ignoring return: forgetting the dashed return arrows that show how one cleans up and returns after handling an event</a:t>
            </a:r>
          </a:p>
          <a:p>
            <a:r>
              <a:rPr lang="en-US" dirty="0"/>
              <a:t>Clock drift: Assuming asynchronous messages arrive at a particular time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8F6A5-3AE4-4425-86B2-DFB5611C5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EAC4AE-EBEA-40C7-B222-4EAB404CD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03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477F5-B273-46BB-B608-A3E7AE401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Infusion pump example: what sequence diagrams to include?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EDEE0-1FFD-4ADC-A279-7D6340D22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spcBef>
                <a:spcPts val="1000"/>
              </a:spcBef>
              <a:buAutoNum type="arabicPeriod"/>
            </a:pPr>
            <a:r>
              <a:rPr lang="en-US" dirty="0"/>
              <a:t>System startup and initialization</a:t>
            </a:r>
          </a:p>
          <a:p>
            <a:pPr marL="914400" lvl="1" indent="-514350">
              <a:spcBef>
                <a:spcPts val="1000"/>
              </a:spcBef>
              <a:buAutoNum type="arabicPeriod"/>
            </a:pPr>
            <a:r>
              <a:rPr lang="en-US" dirty="0"/>
              <a:t>Reset </a:t>
            </a:r>
            <a:r>
              <a:rPr lang="en-US" dirty="0">
                <a:sym typeface="Wingdings" panose="05000000000000000000" pitchFamily="2" charset="2"/>
              </a:rPr>
              <a:t> boot  initialization</a:t>
            </a:r>
          </a:p>
          <a:p>
            <a:pPr marL="914400" lvl="1" indent="-514350">
              <a:spcBef>
                <a:spcPts val="1000"/>
              </a:spcBef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When does logging, monitoring start?</a:t>
            </a:r>
            <a:endParaRPr lang="en-US" dirty="0"/>
          </a:p>
          <a:p>
            <a:pPr marL="514350" indent="-514350">
              <a:spcBef>
                <a:spcPts val="1000"/>
              </a:spcBef>
              <a:buAutoNum type="arabicPeriod"/>
            </a:pPr>
            <a:r>
              <a:rPr lang="en-US" dirty="0"/>
              <a:t>Normal infusion control loop</a:t>
            </a:r>
          </a:p>
          <a:p>
            <a:pPr marL="914400" lvl="1" indent="-514350">
              <a:spcBef>
                <a:spcPts val="1000"/>
              </a:spcBef>
              <a:buAutoNum type="arabicPeriod"/>
            </a:pPr>
            <a:r>
              <a:rPr lang="en-US" dirty="0"/>
              <a:t>Periodic flow regulation</a:t>
            </a:r>
          </a:p>
          <a:p>
            <a:pPr marL="914400" lvl="1" indent="-514350">
              <a:spcBef>
                <a:spcPts val="1000"/>
              </a:spcBef>
              <a:buAutoNum type="arabicPeriod"/>
            </a:pPr>
            <a:r>
              <a:rPr lang="en-US" dirty="0"/>
              <a:t>Interaction between timer, control logic and motor driver</a:t>
            </a:r>
          </a:p>
          <a:p>
            <a:pPr marL="514350" indent="-514350">
              <a:spcBef>
                <a:spcPts val="1000"/>
              </a:spcBef>
              <a:buAutoNum type="arabicPeriod"/>
            </a:pPr>
            <a:r>
              <a:rPr lang="en-US" dirty="0"/>
              <a:t>Safety critical event handling</a:t>
            </a:r>
          </a:p>
          <a:p>
            <a:pPr marL="514350" indent="-514350">
              <a:spcBef>
                <a:spcPts val="1000"/>
              </a:spcBef>
              <a:buAutoNum type="arabicPeriod"/>
            </a:pPr>
            <a:r>
              <a:rPr lang="en-US" dirty="0"/>
              <a:t>Error recovery or fault handling</a:t>
            </a:r>
          </a:p>
          <a:p>
            <a:pPr marL="514350" indent="-514350">
              <a:spcBef>
                <a:spcPts val="1000"/>
              </a:spcBef>
              <a:buAutoNum type="arabicPeriod"/>
            </a:pPr>
            <a:r>
              <a:rPr lang="en-US" dirty="0"/>
              <a:t>Logging and communication</a:t>
            </a:r>
          </a:p>
          <a:p>
            <a:pPr marL="914400" lvl="1" indent="-514350">
              <a:spcBef>
                <a:spcPts val="1000"/>
              </a:spcBef>
              <a:buAutoNum type="arabicPeriod"/>
            </a:pPr>
            <a:r>
              <a:rPr lang="en-US" dirty="0"/>
              <a:t>Interaction with normal operation and error states</a:t>
            </a:r>
          </a:p>
          <a:p>
            <a:pPr>
              <a:spcBef>
                <a:spcPts val="1000"/>
              </a:spcBef>
            </a:pPr>
            <a:r>
              <a:rPr lang="en-US" dirty="0"/>
              <a:t>Rule of 3: at least 3 lifelines are involved to show complex interactions</a:t>
            </a:r>
          </a:p>
          <a:p>
            <a:pPr>
              <a:spcBef>
                <a:spcPts val="1000"/>
              </a:spcBef>
            </a:pPr>
            <a:r>
              <a:rPr lang="en-US" dirty="0"/>
              <a:t>Time critical (sequence showing hard deadlines)</a:t>
            </a:r>
          </a:p>
          <a:p>
            <a:pPr>
              <a:spcBef>
                <a:spcPts val="1000"/>
              </a:spcBef>
            </a:pPr>
            <a:r>
              <a:rPr lang="en-US" dirty="0"/>
              <a:t>Black box (interactions involving external actors that you cannot control)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838F3-D0CA-4065-AC42-37F29B1A3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652036-AA83-438C-8E6F-E88B393B8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454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B563E-89C8-4B94-8A39-C4F6080C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Siemens PLC example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7F88FD8-57FB-4667-8D72-EFA939297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300" y="1371600"/>
            <a:ext cx="7391400" cy="514366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266DF-276F-4636-A5E3-FE860766F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90E622-DCF0-4B2E-99A7-BAA67313A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45</a:t>
            </a:fld>
            <a:endParaRPr lang="en-US" altLang="en-US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CE5BE008-2CA2-4BEF-A1B3-3D778DBBE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 trans="71000" detail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713" y="1371600"/>
            <a:ext cx="8976574" cy="514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3B2FE7-59F3-479B-BC3C-7CEB7FE05FC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53000"/>
                    </a14:imgEffect>
                  </a14:imgLayer>
                </a14:imgProps>
              </a:ext>
            </a:extLst>
          </a:blip>
          <a:srcRect l="496" r="-494"/>
          <a:stretch/>
        </p:blipFill>
        <p:spPr>
          <a:xfrm>
            <a:off x="83713" y="1372280"/>
            <a:ext cx="9060287" cy="516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75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39AC0-EC03-49D2-B674-3C4A90A74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models to tests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3C147F-CB03-4468-8F82-578BFB1E4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F65A4-0D40-42DD-B2AD-BD5689C86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D9D01-1391-45E0-A9C5-C04635A43651}" type="slidenum">
              <a:rPr lang="en-US" altLang="en-US" smtClean="0"/>
              <a:pPr>
                <a:defRPr/>
              </a:pPr>
              <a:t>46</a:t>
            </a:fld>
            <a:endParaRPr lang="en-US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F6B73B-3D1C-49B8-BC66-CF4C24A93B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0638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9674D-A678-4D45-A2DA-753BD11D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Statecharts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Unit and functional testing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D6143-0832-4A05-8D1E-E044C1E44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States: Test the system in correct configuration for each state (</a:t>
            </a:r>
            <a:r>
              <a:rPr lang="en-US" dirty="0" err="1"/>
              <a:t>eg</a:t>
            </a:r>
            <a:r>
              <a:rPr lang="en-US" dirty="0"/>
              <a:t> in Alarm state buzzer must be active)</a:t>
            </a:r>
          </a:p>
          <a:p>
            <a:r>
              <a:rPr lang="en-US" dirty="0"/>
              <a:t>Transitions: Test the logic (</a:t>
            </a:r>
            <a:r>
              <a:rPr lang="en-US" dirty="0" err="1"/>
              <a:t>eg</a:t>
            </a:r>
            <a:r>
              <a:rPr lang="en-US" dirty="0"/>
              <a:t> if pressure &gt; threshold, transition from infusing to fault state)</a:t>
            </a:r>
          </a:p>
          <a:p>
            <a:r>
              <a:rPr lang="en-US" dirty="0"/>
              <a:t>Infusion pump example:</a:t>
            </a:r>
          </a:p>
          <a:p>
            <a:pPr marL="457200" lvl="1" indent="0">
              <a:buNone/>
            </a:pPr>
            <a:r>
              <a:rPr lang="en-US" dirty="0"/>
              <a:t>Infusing </a:t>
            </a:r>
            <a:r>
              <a:rPr lang="en-US" dirty="0">
                <a:sym typeface="Wingdings" panose="05000000000000000000" pitchFamily="2" charset="2"/>
              </a:rPr>
              <a:t> fault (triggered by occlusion event)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Tests: Force system to receive an ‘occlusion’ signal. Then check if:</a:t>
            </a:r>
          </a:p>
          <a:p>
            <a:pPr lvl="1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State is updated to ‘fault’</a:t>
            </a:r>
          </a:p>
          <a:p>
            <a:pPr lvl="1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Motor is stopped</a:t>
            </a:r>
          </a:p>
          <a:p>
            <a:pPr lvl="1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No infusion resumes without reset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845642-73C1-4474-A33D-F4B9841EC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C8F15B-689C-42A6-BA39-14B6DB8A4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170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86F58-FA21-43F4-8DD4-C0E8BCF66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diagrams </a:t>
            </a:r>
            <a:r>
              <a:rPr lang="en-US" dirty="0">
                <a:sym typeface="Wingdings" panose="05000000000000000000" pitchFamily="2" charset="2"/>
              </a:rPr>
              <a:t> Integration tests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1C843-5173-4AD0-9156-2DD7E255D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 of messages: verify that task A calls task B before task C</a:t>
            </a:r>
          </a:p>
          <a:p>
            <a:r>
              <a:rPr lang="en-US" dirty="0"/>
              <a:t>Timing constraints: Verify that response occurs within modeled activation bar duration</a:t>
            </a:r>
          </a:p>
          <a:p>
            <a:r>
              <a:rPr lang="en-US" dirty="0"/>
              <a:t>Asynchronous paths: Verify that arrows such as ‘callback’ and ‘interrupt’ actually trigger the expected tasks in the final 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23E73-4C59-487F-AEFA-22A6C806E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DBB471-C076-4AD9-84C5-111BF2C1A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487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CCF49-0920-4150-8B26-931C959CC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models to tests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DCC133F-2322-435E-84C7-33D8B49D9D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569924"/>
              </p:ext>
            </p:extLst>
          </p:nvPr>
        </p:nvGraphicFramePr>
        <p:xfrm>
          <a:off x="152400" y="1828800"/>
          <a:ext cx="8839200" cy="4343400"/>
        </p:xfrm>
        <a:graphic>
          <a:graphicData uri="http://schemas.openxmlformats.org/drawingml/2006/table">
            <a:tbl>
              <a:tblPr>
                <a:tableStyleId>{5FD0F851-EC5A-4D38-B0AD-8093EC10F338}</a:tableStyleId>
              </a:tblPr>
              <a:tblGrid>
                <a:gridCol w="2946400">
                  <a:extLst>
                    <a:ext uri="{9D8B030D-6E8A-4147-A177-3AD203B41FA5}">
                      <a16:colId xmlns:a16="http://schemas.microsoft.com/office/drawing/2014/main" val="640642217"/>
                    </a:ext>
                  </a:extLst>
                </a:gridCol>
                <a:gridCol w="2946400">
                  <a:extLst>
                    <a:ext uri="{9D8B030D-6E8A-4147-A177-3AD203B41FA5}">
                      <a16:colId xmlns:a16="http://schemas.microsoft.com/office/drawing/2014/main" val="1935168398"/>
                    </a:ext>
                  </a:extLst>
                </a:gridCol>
                <a:gridCol w="2946400">
                  <a:extLst>
                    <a:ext uri="{9D8B030D-6E8A-4147-A177-3AD203B41FA5}">
                      <a16:colId xmlns:a16="http://schemas.microsoft.com/office/drawing/2014/main" val="3490029513"/>
                    </a:ext>
                  </a:extLst>
                </a:gridCol>
              </a:tblGrid>
              <a:tr h="72390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 anchor="ctr">
                    <a:solidFill>
                      <a:srgbClr val="72C3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Test Type</a:t>
                      </a:r>
                    </a:p>
                  </a:txBody>
                  <a:tcPr anchor="ctr">
                    <a:solidFill>
                      <a:srgbClr val="72C3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Example</a:t>
                      </a:r>
                    </a:p>
                  </a:txBody>
                  <a:tcPr anchor="ctr">
                    <a:solidFill>
                      <a:srgbClr val="72C3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135007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r>
                        <a:rPr lang="en-US"/>
                        <a:t>Statechart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State-transition 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Occlusion → FaultState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4357348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r>
                        <a:rPr lang="en-US"/>
                        <a:t>Statechart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Illegal transition 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Resume in FaultState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015644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r>
                        <a:rPr lang="en-US"/>
                        <a:t>Sequence diagram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Ordering 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Stop before log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6563303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r>
                        <a:rPr lang="en-US"/>
                        <a:t>Sequence diagram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Blocking 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No waits in safety path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2496945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r>
                        <a:rPr lang="en-US"/>
                        <a:t>Sequence diagram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Timing 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Bounded response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4991415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86B04-A18E-4675-8AE1-2E75D094B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82D5A0-2AFC-4CAF-A465-53F7DF86D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689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FA7BC-18A8-4E1C-972F-6619AE461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model embedded systems?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DF7A8-749B-49AE-A3F4-AF9E01F7B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ts val="1000"/>
              </a:spcBef>
            </a:pPr>
            <a:r>
              <a:rPr lang="en-US" dirty="0">
                <a:solidFill>
                  <a:srgbClr val="72C3E8"/>
                </a:solidFill>
              </a:rPr>
              <a:t>Complexity management: </a:t>
            </a:r>
            <a:r>
              <a:rPr lang="en-US" dirty="0"/>
              <a:t>Modern embedded systems (e.g., an Autonomous Driving module) have millions of lines of code. Humans cannot hold the entire logic in their heads at once</a:t>
            </a:r>
          </a:p>
          <a:p>
            <a:pPr>
              <a:spcBef>
                <a:spcPts val="1000"/>
              </a:spcBef>
            </a:pPr>
            <a:r>
              <a:rPr lang="en-US" dirty="0">
                <a:solidFill>
                  <a:srgbClr val="72C3E8"/>
                </a:solidFill>
              </a:rPr>
              <a:t>Early error detection: </a:t>
            </a:r>
            <a:r>
              <a:rPr lang="en-US" dirty="0"/>
              <a:t>Finding a logic flaw in a UML diagram costs cents; finding it during "Hardware-in-the-Loop" testing costs thousands; finding it after a product recall costs millions</a:t>
            </a:r>
          </a:p>
          <a:p>
            <a:pPr>
              <a:spcBef>
                <a:spcPts val="1000"/>
              </a:spcBef>
            </a:pPr>
            <a:r>
              <a:rPr lang="en-US" dirty="0">
                <a:solidFill>
                  <a:srgbClr val="72C3E8"/>
                </a:solidFill>
              </a:rPr>
              <a:t>Communication bridge </a:t>
            </a:r>
            <a:r>
              <a:rPr lang="en-US" dirty="0"/>
              <a:t>between H/W and S/W engineers; designers and stakeholders</a:t>
            </a:r>
          </a:p>
          <a:p>
            <a:pPr>
              <a:spcBef>
                <a:spcPts val="1000"/>
              </a:spcBef>
            </a:pPr>
            <a:r>
              <a:rPr lang="en-US" dirty="0">
                <a:solidFill>
                  <a:srgbClr val="72C3E8"/>
                </a:solidFill>
              </a:rPr>
              <a:t>Basis for simulation: </a:t>
            </a:r>
            <a:r>
              <a:rPr lang="en-US" dirty="0"/>
              <a:t>Models can be mathematically verified or simulated to prove certain claims (for example, related to safety)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40C0B-4AF1-475B-9FF8-1F82E3F46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7D2070-C8F2-4B01-9850-D635A548F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793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2F55B-E819-403D-B00E-3144AB8FF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67031BD-21A7-4A9F-90AD-E092D8C814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6579602"/>
              </p:ext>
            </p:extLst>
          </p:nvPr>
        </p:nvGraphicFramePr>
        <p:xfrm>
          <a:off x="243654" y="1400903"/>
          <a:ext cx="8656692" cy="5105532"/>
        </p:xfrm>
        <a:graphic>
          <a:graphicData uri="http://schemas.openxmlformats.org/drawingml/2006/table">
            <a:tbl>
              <a:tblPr/>
              <a:tblGrid>
                <a:gridCol w="2885564">
                  <a:extLst>
                    <a:ext uri="{9D8B030D-6E8A-4147-A177-3AD203B41FA5}">
                      <a16:colId xmlns:a16="http://schemas.microsoft.com/office/drawing/2014/main" val="4005463201"/>
                    </a:ext>
                  </a:extLst>
                </a:gridCol>
                <a:gridCol w="2885564">
                  <a:extLst>
                    <a:ext uri="{9D8B030D-6E8A-4147-A177-3AD203B41FA5}">
                      <a16:colId xmlns:a16="http://schemas.microsoft.com/office/drawing/2014/main" val="1459907982"/>
                    </a:ext>
                  </a:extLst>
                </a:gridCol>
                <a:gridCol w="2885564">
                  <a:extLst>
                    <a:ext uri="{9D8B030D-6E8A-4147-A177-3AD203B41FA5}">
                      <a16:colId xmlns:a16="http://schemas.microsoft.com/office/drawing/2014/main" val="3213284986"/>
                    </a:ext>
                  </a:extLst>
                </a:gridCol>
              </a:tblGrid>
              <a:tr h="388059">
                <a:tc>
                  <a:txBody>
                    <a:bodyPr/>
                    <a:lstStyle/>
                    <a:p>
                      <a:pPr rtl="0"/>
                      <a:r>
                        <a:rPr lang="en-US" sz="18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Principle</a:t>
                      </a:r>
                      <a:endParaRPr lang="en-US" sz="18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89552" marR="89552" marT="59701" marB="59701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8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The Rule</a:t>
                      </a:r>
                      <a:endParaRPr lang="en-US" sz="18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89552" marR="89552" marT="59701" marB="59701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8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Why?</a:t>
                      </a:r>
                      <a:endParaRPr lang="en-US" sz="18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89552" marR="89552" marT="59701" marB="59701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6550412"/>
                  </a:ext>
                </a:extLst>
              </a:tr>
              <a:tr h="925371">
                <a:tc>
                  <a:txBody>
                    <a:bodyPr/>
                    <a:lstStyle/>
                    <a:p>
                      <a:pPr rtl="0"/>
                      <a:r>
                        <a:rPr lang="en-US" sz="18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The 80/20 Rule</a:t>
                      </a:r>
                      <a:endParaRPr lang="en-US" sz="18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89552" marR="89552" marT="59701" marB="59701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Model the 20% of the logic that handles 80% of the safety risks.</a:t>
                      </a:r>
                    </a:p>
                  </a:txBody>
                  <a:tcPr marL="89552" marR="89552" marT="59701" marB="59701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You can't model everything; focus on what can kill the patient or brick the device.</a:t>
                      </a:r>
                    </a:p>
                  </a:txBody>
                  <a:tcPr marL="89552" marR="89552" marT="59701" marB="59701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8818837"/>
                  </a:ext>
                </a:extLst>
              </a:tr>
              <a:tr h="925371">
                <a:tc>
                  <a:txBody>
                    <a:bodyPr/>
                    <a:lstStyle/>
                    <a:p>
                      <a:pPr rtl="0"/>
                      <a:r>
                        <a:rPr lang="en-US" sz="18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Deterministic Transitions</a:t>
                      </a:r>
                      <a:endParaRPr lang="en-US" sz="18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89552" marR="89552" marT="59701" marB="59701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Every event in a state must have exactly one (or zero) valid transitions.</a:t>
                      </a:r>
                    </a:p>
                  </a:txBody>
                  <a:tcPr marL="89552" marR="89552" marT="59701" marB="59701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Avoids "Race Conditions" where the system doesn't know which state to enter.</a:t>
                      </a:r>
                    </a:p>
                  </a:txBody>
                  <a:tcPr marL="89552" marR="89552" marT="59701" marB="59701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8757038"/>
                  </a:ext>
                </a:extLst>
              </a:tr>
              <a:tr h="925371">
                <a:tc>
                  <a:txBody>
                    <a:bodyPr/>
                    <a:lstStyle/>
                    <a:p>
                      <a:pPr rtl="0"/>
                      <a:r>
                        <a:rPr lang="en-US" sz="18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Async by Default</a:t>
                      </a:r>
                      <a:endParaRPr lang="en-US" sz="18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89552" marR="89552" marT="59701" marB="59701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8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If a task takes &gt;10 </a:t>
                      </a:r>
                      <a:r>
                        <a:rPr lang="en-US" sz="1800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ms</a:t>
                      </a:r>
                      <a:r>
                        <a:rPr lang="en-US" sz="18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model it as an asynchronous sequence.</a:t>
                      </a:r>
                    </a:p>
                  </a:txBody>
                  <a:tcPr marL="89552" marR="89552" marT="59701" marB="59701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8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Prevents the "Blocking Trap"</a:t>
                      </a:r>
                    </a:p>
                  </a:txBody>
                  <a:tcPr marL="89552" marR="89552" marT="59701" marB="59701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6053432"/>
                  </a:ext>
                </a:extLst>
              </a:tr>
              <a:tr h="925371">
                <a:tc>
                  <a:txBody>
                    <a:bodyPr/>
                    <a:lstStyle/>
                    <a:p>
                      <a:pPr rtl="0"/>
                      <a:r>
                        <a:rPr lang="en-US" sz="18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Shallow Hierarchy</a:t>
                      </a:r>
                      <a:endParaRPr lang="en-US" sz="18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89552" marR="89552" marT="59701" marB="59701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Limit state nesting to 3–4 levels.</a:t>
                      </a:r>
                    </a:p>
                  </a:txBody>
                  <a:tcPr marL="89552" marR="89552" marT="59701" marB="59701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Prevents "Stack Overflow" on small MCUs and keeps diagrams readable.</a:t>
                      </a:r>
                    </a:p>
                  </a:txBody>
                  <a:tcPr marL="89552" marR="89552" marT="59701" marB="59701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3894049"/>
                  </a:ext>
                </a:extLst>
              </a:tr>
              <a:tr h="925371">
                <a:tc>
                  <a:txBody>
                    <a:bodyPr/>
                    <a:lstStyle/>
                    <a:p>
                      <a:pPr rtl="0"/>
                      <a:r>
                        <a:rPr lang="en-US" sz="18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The "Golden" Exit</a:t>
                      </a:r>
                      <a:endParaRPr lang="en-US" sz="18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89552" marR="89552" marT="59701" marB="59701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Put safety-critical hardware shutdowns in </a:t>
                      </a:r>
                      <a:r>
                        <a:rPr lang="en-US" sz="18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Exit Actions</a:t>
                      </a:r>
                      <a:r>
                        <a:rPr lang="en-US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89552" marR="89552" marT="59701" marB="59701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8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Ensures hardware is safe even if the software crashes or branches unexpectedly.</a:t>
                      </a:r>
                    </a:p>
                  </a:txBody>
                  <a:tcPr marL="89552" marR="89552" marT="59701" marB="59701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6542285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1A55E-86FD-4898-B3FF-3009BEDB4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D09AD7-6BEE-4A8B-9123-28DE3D10D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29282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E847-D85D-4A29-BD3A-495C36BC8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ROPES: Rapid Object-oriented Process for Embedded Systems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4C1088-B550-4953-AE70-208D252EA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27831-AA9A-4AEE-B7C4-7F16C3946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D9D01-1391-45E0-A9C5-C04635A43651}" type="slidenum">
              <a:rPr lang="en-US" altLang="en-US" smtClean="0"/>
              <a:pPr>
                <a:defRPr/>
              </a:pPr>
              <a:t>51</a:t>
            </a:fld>
            <a:endParaRPr lang="en-US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EE23E6-F6F8-42EE-AEF7-DDD8192DD4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ROPES defines:</a:t>
            </a:r>
          </a:p>
          <a:p>
            <a:pPr>
              <a:buFontTx/>
              <a:buChar char="-"/>
            </a:pPr>
            <a:r>
              <a:rPr lang="en-US" dirty="0"/>
              <a:t>How to decompose an embedded system</a:t>
            </a:r>
          </a:p>
          <a:p>
            <a:pPr>
              <a:buFontTx/>
              <a:buChar char="-"/>
            </a:pPr>
            <a:r>
              <a:rPr lang="en-US" dirty="0"/>
              <a:t>How to use UML models responsibly</a:t>
            </a:r>
          </a:p>
          <a:p>
            <a:pPr>
              <a:buFontTx/>
              <a:buChar char="-"/>
            </a:pPr>
            <a:r>
              <a:rPr lang="en-US" dirty="0"/>
              <a:t>How to prevent timing, blocking and safety failures</a:t>
            </a:r>
          </a:p>
        </p:txBody>
      </p:sp>
    </p:spTree>
    <p:extLst>
      <p:ext uri="{BB962C8B-B14F-4D97-AF65-F5344CB8AC3E}">
        <p14:creationId xmlns:p14="http://schemas.microsoft.com/office/powerpoint/2010/main" val="15380788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D223B-E520-4FAF-B7AD-07B8A28D9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53975"/>
            <a:ext cx="6477000" cy="1195386"/>
          </a:xfrm>
        </p:spPr>
        <p:txBody>
          <a:bodyPr/>
          <a:lstStyle/>
          <a:p>
            <a:r>
              <a:rPr lang="en-US" dirty="0"/>
              <a:t>ROPES connect requirements, UML, architecture and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47A37-F966-4671-8698-129D07298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rules that make interaction assumptions explicit and enforceable</a:t>
            </a:r>
          </a:p>
          <a:p>
            <a:r>
              <a:rPr lang="en-US" dirty="0"/>
              <a:t>ROPEs prevent:</a:t>
            </a:r>
          </a:p>
          <a:p>
            <a:pPr lvl="1"/>
            <a:r>
              <a:rPr lang="en-US" dirty="0"/>
              <a:t>Blocking in safety paths</a:t>
            </a:r>
          </a:p>
          <a:p>
            <a:pPr lvl="1"/>
            <a:r>
              <a:rPr lang="en-US" dirty="0"/>
              <a:t>Hidden coupling</a:t>
            </a:r>
          </a:p>
          <a:p>
            <a:pPr lvl="1"/>
            <a:r>
              <a:rPr lang="en-US" dirty="0"/>
              <a:t>Timing assumptions living in designers’ heads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771F2-A236-428A-B9DF-434869D6D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3AD339-A8B2-4940-A1EE-59606B5CC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06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631B4-7888-4F79-A9AA-D928355D1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ROPES principle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84A9C-727E-4DA0-957B-7348F157D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72C3E8"/>
                </a:solidFill>
              </a:rPr>
              <a:t>Critical paths must not depend on non-critical services</a:t>
            </a:r>
          </a:p>
          <a:p>
            <a:pPr marL="0" indent="0">
              <a:buNone/>
            </a:pPr>
            <a:r>
              <a:rPr lang="en-US" dirty="0"/>
              <a:t>Infusion pump example:</a:t>
            </a:r>
          </a:p>
          <a:p>
            <a:r>
              <a:rPr lang="en-US" dirty="0"/>
              <a:t>Motor stop must not wait for</a:t>
            </a:r>
          </a:p>
          <a:p>
            <a:pPr lvl="1"/>
            <a:r>
              <a:rPr lang="en-US" dirty="0"/>
              <a:t>Logging</a:t>
            </a:r>
          </a:p>
          <a:p>
            <a:pPr lvl="1"/>
            <a:r>
              <a:rPr lang="en-US" dirty="0"/>
              <a:t>UI updates</a:t>
            </a:r>
          </a:p>
          <a:p>
            <a:pPr lvl="1"/>
            <a:r>
              <a:rPr lang="en-US" dirty="0"/>
              <a:t>Network communication</a:t>
            </a:r>
          </a:p>
          <a:p>
            <a:r>
              <a:rPr lang="en-US" dirty="0"/>
              <a:t>This rule fixes blocking sequence in critical paths.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4102E-9175-411B-9365-FE19EF3D2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949821-DF6E-42FC-AFDD-520EECF48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858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8197B-04F3-4269-9197-B79FD13A4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ROPES principle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BE687-B733-4843-A681-D9011DA91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72C3E8"/>
                </a:solidFill>
              </a:rPr>
              <a:t>Different concerns belong in different partitions</a:t>
            </a:r>
          </a:p>
          <a:p>
            <a:pPr marL="0" indent="0">
              <a:buNone/>
            </a:pPr>
            <a:r>
              <a:rPr lang="en-US" dirty="0"/>
              <a:t>Infusion pump example</a:t>
            </a:r>
          </a:p>
          <a:p>
            <a:pPr lvl="1"/>
            <a:r>
              <a:rPr lang="en-US" dirty="0"/>
              <a:t>Safety monitoring</a:t>
            </a:r>
          </a:p>
          <a:p>
            <a:pPr lvl="1"/>
            <a:r>
              <a:rPr lang="en-US" dirty="0"/>
              <a:t>Control logic</a:t>
            </a:r>
          </a:p>
          <a:p>
            <a:pPr lvl="1"/>
            <a:r>
              <a:rPr lang="en-US" dirty="0"/>
              <a:t>Logging / diagnostics</a:t>
            </a:r>
          </a:p>
          <a:p>
            <a:r>
              <a:rPr lang="en-US" dirty="0"/>
              <a:t>Partitions</a:t>
            </a:r>
          </a:p>
          <a:p>
            <a:pPr lvl="1"/>
            <a:r>
              <a:rPr lang="en-US" dirty="0"/>
              <a:t>Communicate via explicit events</a:t>
            </a:r>
          </a:p>
          <a:p>
            <a:pPr lvl="1"/>
            <a:r>
              <a:rPr lang="en-US" dirty="0"/>
              <a:t>Do not share hidden states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15D81-7B77-4186-B714-42BDDFF52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53AFB7-F201-42B2-949C-545C3CD77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02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7B8DB-D895-4CBC-977F-1E5586C7F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ROPES principle #3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A6381-DBE7-4EF4-A036-B6A345966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72C3E8"/>
                </a:solidFill>
              </a:rPr>
              <a:t>All cross-partition interactions must be explicit</a:t>
            </a:r>
          </a:p>
          <a:p>
            <a:r>
              <a:rPr lang="en-US" dirty="0"/>
              <a:t>No shared global variables accessed across partitions</a:t>
            </a:r>
          </a:p>
          <a:p>
            <a:r>
              <a:rPr lang="en-US" dirty="0"/>
              <a:t>No hidden blocking calls</a:t>
            </a:r>
          </a:p>
          <a:p>
            <a:r>
              <a:rPr lang="en-US" dirty="0"/>
              <a:t>No implicit ordering of events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E795B-089E-4B74-8A96-7383D715B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7247EB-655A-46B3-8527-722AD77F3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745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0F60B-9ED8-4122-A547-5951DF125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ROPES principle #4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243B1-928F-45D5-BD29-3C59B72FC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72C3E8"/>
                </a:solidFill>
              </a:rPr>
              <a:t>Concurrency is designed not discovered</a:t>
            </a:r>
          </a:p>
          <a:p>
            <a:r>
              <a:rPr lang="en-US" dirty="0"/>
              <a:t>Explicit concurrent behaviors</a:t>
            </a:r>
          </a:p>
          <a:p>
            <a:r>
              <a:rPr lang="en-US" dirty="0"/>
              <a:t>Explicit synchronization</a:t>
            </a:r>
          </a:p>
          <a:p>
            <a:r>
              <a:rPr lang="en-US" dirty="0"/>
              <a:t>Explicit priorities</a:t>
            </a:r>
          </a:p>
          <a:p>
            <a:endParaRPr lang="en-US" dirty="0"/>
          </a:p>
          <a:p>
            <a:r>
              <a:rPr lang="en-US" dirty="0"/>
              <a:t>Example: state chart should explicitly show that control, safety monitoring and logging are concurrent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E4D64-C383-49D2-B1E4-C798D9155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05E44-B5C1-420F-8F5B-34739851B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857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6D485-8F81-4C5B-87FA-3A6A5F5F8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Without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12B3A-2D20-4DCA-B4E5-AAC678B2E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spcBef>
                <a:spcPts val="1000"/>
              </a:spcBef>
            </a:pPr>
            <a:r>
              <a:rPr lang="en-US" dirty="0"/>
              <a:t>System boundaries drift (who handles a sensor fault? Not defined, and no one does it…)</a:t>
            </a:r>
          </a:p>
          <a:p>
            <a:pPr>
              <a:spcBef>
                <a:spcPts val="1000"/>
              </a:spcBef>
            </a:pPr>
            <a:r>
              <a:rPr lang="en-US" dirty="0"/>
              <a:t>Responsibilities are unclear (both the control task and interrupt try to stop a motor, causing race conditions)</a:t>
            </a:r>
          </a:p>
          <a:p>
            <a:pPr>
              <a:spcBef>
                <a:spcPts val="1000"/>
              </a:spcBef>
            </a:pPr>
            <a:r>
              <a:rPr lang="en-US" dirty="0"/>
              <a:t>Assumptions remain implicit (Siemens PLC example)</a:t>
            </a:r>
          </a:p>
          <a:p>
            <a:pPr>
              <a:spcBef>
                <a:spcPts val="1000"/>
              </a:spcBef>
            </a:pPr>
            <a:r>
              <a:rPr lang="en-US" dirty="0"/>
              <a:t>Interfaces are poorly defined (sensor driver reports raw values and control module assumes another unit)</a:t>
            </a:r>
          </a:p>
          <a:p>
            <a:pPr>
              <a:spcBef>
                <a:spcPts val="1000"/>
              </a:spcBef>
            </a:pPr>
            <a:r>
              <a:rPr lang="en-US" dirty="0"/>
              <a:t>Event handling is incomplete (over-temperature event is handled, but recovery is undefined)</a:t>
            </a:r>
          </a:p>
          <a:p>
            <a:pPr>
              <a:spcBef>
                <a:spcPts val="1000"/>
              </a:spcBef>
            </a:pPr>
            <a:r>
              <a:rPr lang="en-US" dirty="0"/>
              <a:t>Fault cases are forgotten (normal infusion works perfectly, but behavior after watchdog timer reset is never defined)</a:t>
            </a:r>
          </a:p>
          <a:p>
            <a:pPr>
              <a:spcBef>
                <a:spcPts val="1000"/>
              </a:spcBef>
            </a:pPr>
            <a:r>
              <a:rPr lang="en-US" dirty="0"/>
              <a:t>Verification becomes ad hoc</a:t>
            </a:r>
          </a:p>
          <a:p>
            <a:pPr>
              <a:spcBef>
                <a:spcPts val="1000"/>
              </a:spcBef>
            </a:pPr>
            <a:r>
              <a:rPr lang="en-US" dirty="0"/>
              <a:t>Changes break unrelated behavior (adding a new power mode disables alarms because wake-up assumptions were not modeled)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63390-1D1D-4C1D-B29F-BA5AA7FCA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EFFED4-8210-4DE1-ADFB-73279CD02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136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0E4A1-351E-470B-A306-3AFEDDF89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Unified Modeling Language (UML)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5511-8628-4211-889E-1793EFE6D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 standardized, graphical language for visualizing system architecture (structure, behavior and environment)</a:t>
            </a:r>
          </a:p>
          <a:p>
            <a:r>
              <a:rPr lang="en-US" dirty="0"/>
              <a:t>Specifically for embedded systems: </a:t>
            </a:r>
            <a:r>
              <a:rPr lang="en-US" dirty="0" err="1"/>
              <a:t>SysML</a:t>
            </a:r>
            <a:r>
              <a:rPr lang="en-US" dirty="0"/>
              <a:t> (a subset of UML that focuses on real-time constraints and hardware interfaces)</a:t>
            </a:r>
          </a:p>
          <a:p>
            <a:r>
              <a:rPr lang="en-US" dirty="0"/>
              <a:t>The three pillars of UML:</a:t>
            </a:r>
          </a:p>
          <a:p>
            <a:pPr lvl="1"/>
            <a:r>
              <a:rPr lang="en-US" dirty="0"/>
              <a:t>Things (players involved in the system)</a:t>
            </a:r>
          </a:p>
          <a:p>
            <a:pPr lvl="1"/>
            <a:r>
              <a:rPr lang="en-US" dirty="0"/>
              <a:t>Relationships (associations / dependencies between them)</a:t>
            </a:r>
          </a:p>
          <a:p>
            <a:pPr lvl="1"/>
            <a:r>
              <a:rPr lang="en-US" dirty="0"/>
              <a:t>Diagrams (snapshots of the model from different angles)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61B5D-168A-4619-BCAF-2A0037A9F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E3DF5-E331-4E30-A7B7-34EBDB591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77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DDE75-B864-429B-AE82-D5C79B2DC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context: The first modeling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234EA-2761-4D6A-834B-467980A04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system, and what is not the system?</a:t>
            </a:r>
          </a:p>
          <a:p>
            <a:r>
              <a:rPr lang="en-US" dirty="0"/>
              <a:t>System boundary defines what is inside and what is outside your system</a:t>
            </a:r>
          </a:p>
          <a:p>
            <a:r>
              <a:rPr lang="en-US" dirty="0"/>
              <a:t>Whatever falls outside the boundary is an assumption</a:t>
            </a:r>
          </a:p>
          <a:p>
            <a:r>
              <a:rPr lang="en-US" dirty="0"/>
              <a:t>Whatever falls inside is a specification to be designed and verified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7076C-F4F2-482C-9D56-9D0B871C9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E54BA9-ADAC-4C93-AA65-0D7BF3CE8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611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1840C-D9A6-4015-9A91-B3D138CD3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boundary: Infusion pump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8A31C-716A-430A-A747-995C5EA55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Nurse? Motor driver?</a:t>
            </a:r>
          </a:p>
          <a:p>
            <a:r>
              <a:rPr lang="en-US" dirty="0"/>
              <a:t>Stepper motor?</a:t>
            </a:r>
          </a:p>
          <a:p>
            <a:pPr lvl="1"/>
            <a:r>
              <a:rPr lang="en-US" dirty="0"/>
              <a:t>Why outside: software responsibility is to send pulses. If motor jams, not software responsibility</a:t>
            </a:r>
          </a:p>
          <a:p>
            <a:pPr lvl="1"/>
            <a:r>
              <a:rPr lang="en-US" dirty="0"/>
              <a:t>Why inside: They system’s purpose is not to calculate motor angle and send it; purpose is to deliver right amount of drug</a:t>
            </a:r>
          </a:p>
          <a:p>
            <a:r>
              <a:rPr lang="en-US" dirty="0"/>
              <a:t>No correct answer, but important to agree on an answer! Otherwise…</a:t>
            </a:r>
          </a:p>
          <a:p>
            <a:pPr lvl="1"/>
            <a:r>
              <a:rPr lang="en-US" dirty="0"/>
              <a:t>Control logic will assume motor is behaving as expected</a:t>
            </a:r>
          </a:p>
          <a:p>
            <a:pPr lvl="1"/>
            <a:r>
              <a:rPr lang="en-US" dirty="0"/>
              <a:t>Motor jams are not detected as faults</a:t>
            </a:r>
          </a:p>
          <a:p>
            <a:pPr lvl="1"/>
            <a:r>
              <a:rPr lang="en-US" dirty="0"/>
              <a:t>Software not designed to handle motor faults</a:t>
            </a:r>
          </a:p>
          <a:p>
            <a:r>
              <a:rPr lang="en-US" dirty="0"/>
              <a:t>What about the temperature sensor?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A175A-8FD2-4E58-A356-ED38110C9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67E6E-A6F1-42AC-8675-5E6481AC2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923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pptA48A.tmp</Template>
  <TotalTime>13163</TotalTime>
  <Words>2973</Words>
  <Application>Microsoft Office PowerPoint</Application>
  <PresentationFormat>On-screen Show (4:3)</PresentationFormat>
  <Paragraphs>511</Paragraphs>
  <Slides>56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Google Sans Text</vt:lpstr>
      <vt:lpstr>Office Theme</vt:lpstr>
      <vt:lpstr>Software for Embedded Systems</vt:lpstr>
      <vt:lpstr>Modeling embedded systems – UML</vt:lpstr>
      <vt:lpstr>What does it mean to ‘model’ a system?</vt:lpstr>
      <vt:lpstr>What is a model?</vt:lpstr>
      <vt:lpstr>Why model embedded systems?</vt:lpstr>
      <vt:lpstr>Without models</vt:lpstr>
      <vt:lpstr>The Unified Modeling Language (UML)</vt:lpstr>
      <vt:lpstr>System context: The first modeling question</vt:lpstr>
      <vt:lpstr>System boundary: Infusion pump example</vt:lpstr>
      <vt:lpstr>Actors – who or what interacts with the system?</vt:lpstr>
      <vt:lpstr>External interfaces</vt:lpstr>
      <vt:lpstr>Use Cases: meaningful interactions between actors and system</vt:lpstr>
      <vt:lpstr>Use cases – infusion pump example</vt:lpstr>
      <vt:lpstr>Use cases and requirements in the V-Model</vt:lpstr>
      <vt:lpstr>Summary</vt:lpstr>
      <vt:lpstr>Behavioral modeling with UML statecharts</vt:lpstr>
      <vt:lpstr>States, events and transitions</vt:lpstr>
      <vt:lpstr>States and events in the infusion pump</vt:lpstr>
      <vt:lpstr>Actions – Entry, Exit and Do</vt:lpstr>
      <vt:lpstr>Example state chart for the infusion pump</vt:lpstr>
      <vt:lpstr>The good and the bad state chart</vt:lpstr>
      <vt:lpstr>The good and the bad state chart</vt:lpstr>
      <vt:lpstr>What is wrong with the second example?</vt:lpstr>
      <vt:lpstr>Hierarchical states</vt:lpstr>
      <vt:lpstr>The hierarchical infusion pump statechart</vt:lpstr>
      <vt:lpstr>Concurrent / parallel / orthogonal states</vt:lpstr>
      <vt:lpstr>Infusing and logging in the infusion pump</vt:lpstr>
      <vt:lpstr>Errors and fault states</vt:lpstr>
      <vt:lpstr>Infusion pump safe state, fault state and recovery</vt:lpstr>
      <vt:lpstr>Infusion pump statechart</vt:lpstr>
      <vt:lpstr>Interaction modeling and timing awareness</vt:lpstr>
      <vt:lpstr>Handling occlusion in the infusion pump</vt:lpstr>
      <vt:lpstr>What more details do we need?</vt:lpstr>
      <vt:lpstr>How does the occlusion event actually propagate in the system?</vt:lpstr>
      <vt:lpstr>How can this be fixed?</vt:lpstr>
      <vt:lpstr>Sequence diagrams</vt:lpstr>
      <vt:lpstr>Synchronous vs asynchronous interactions</vt:lpstr>
      <vt:lpstr>Sync vs async</vt:lpstr>
      <vt:lpstr>Event queues and message passing</vt:lpstr>
      <vt:lpstr>Infusion pump example</vt:lpstr>
      <vt:lpstr>Time annotations</vt:lpstr>
      <vt:lpstr>Example</vt:lpstr>
      <vt:lpstr>Common pitfalls</vt:lpstr>
      <vt:lpstr>Infusion pump example: what sequence diagrams to include?</vt:lpstr>
      <vt:lpstr>Siemens PLC example</vt:lpstr>
      <vt:lpstr>From models to tests</vt:lpstr>
      <vt:lpstr>Statecharts  Unit and functional testing</vt:lpstr>
      <vt:lpstr>Sequence diagrams  Integration tests</vt:lpstr>
      <vt:lpstr>Mapping models to tests</vt:lpstr>
      <vt:lpstr>Best practices</vt:lpstr>
      <vt:lpstr>ROPES: Rapid Object-oriented Process for Embedded Systems</vt:lpstr>
      <vt:lpstr>ROPES connect requirements, UML, architecture and tests</vt:lpstr>
      <vt:lpstr>ROPES principle #1</vt:lpstr>
      <vt:lpstr>ROPES principle #2</vt:lpstr>
      <vt:lpstr>ROPES principle #3</vt:lpstr>
      <vt:lpstr>ROPES principle #4</vt:lpstr>
    </vt:vector>
  </TitlesOfParts>
  <Company>bits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Time Systems</dc:title>
  <dc:creator>a</dc:creator>
  <cp:lastModifiedBy>Saurabh Gandhi</cp:lastModifiedBy>
  <cp:revision>676</cp:revision>
  <dcterms:created xsi:type="dcterms:W3CDTF">2010-01-15T20:22:21Z</dcterms:created>
  <dcterms:modified xsi:type="dcterms:W3CDTF">2026-02-03T06:38:09Z</dcterms:modified>
</cp:coreProperties>
</file>